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86" r:id="rId3"/>
    <p:sldId id="287" r:id="rId4"/>
    <p:sldId id="257" r:id="rId5"/>
    <p:sldId id="258" r:id="rId6"/>
    <p:sldId id="259" r:id="rId7"/>
    <p:sldId id="260" r:id="rId8"/>
    <p:sldId id="266" r:id="rId9"/>
    <p:sldId id="264" r:id="rId10"/>
    <p:sldId id="265" r:id="rId11"/>
    <p:sldId id="267" r:id="rId12"/>
    <p:sldId id="268" r:id="rId13"/>
    <p:sldId id="269" r:id="rId14"/>
    <p:sldId id="271" r:id="rId15"/>
    <p:sldId id="272" r:id="rId16"/>
    <p:sldId id="274" r:id="rId17"/>
    <p:sldId id="275" r:id="rId18"/>
    <p:sldId id="276" r:id="rId19"/>
    <p:sldId id="278" r:id="rId20"/>
    <p:sldId id="277" r:id="rId21"/>
    <p:sldId id="280" r:id="rId22"/>
    <p:sldId id="281" r:id="rId23"/>
    <p:sldId id="282" r:id="rId24"/>
    <p:sldId id="279" r:id="rId25"/>
    <p:sldId id="285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1F59A-8041-4D7F-8D33-EFB87D7FCD12}" type="datetimeFigureOut">
              <a:rPr lang="pt-BR" smtClean="0"/>
              <a:pPr/>
              <a:t>15/09/2016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B47AE-7201-4C99-9562-15B30197CD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814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BBE56C8-9A95-49AE-8F69-F52378E6A4F6}" type="datetimeFigureOut">
              <a:rPr lang="pt-BR" smtClean="0"/>
              <a:pPr/>
              <a:t>15/09/2016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0EF096D-5789-49CA-8E70-E594640FAA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56C8-9A95-49AE-8F69-F52378E6A4F6}" type="datetimeFigureOut">
              <a:rPr lang="pt-BR" smtClean="0"/>
              <a:pPr/>
              <a:t>15/09/2016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96D-5789-49CA-8E70-E594640FAA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56C8-9A95-49AE-8F69-F52378E6A4F6}" type="datetimeFigureOut">
              <a:rPr lang="pt-BR" smtClean="0"/>
              <a:pPr/>
              <a:t>15/09/2016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96D-5789-49CA-8E70-E594640FAA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BBE56C8-9A95-49AE-8F69-F52378E6A4F6}" type="datetimeFigureOut">
              <a:rPr lang="pt-BR" smtClean="0"/>
              <a:pPr/>
              <a:t>15/09/2016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EF096D-5789-49CA-8E70-E594640FAA0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BBE56C8-9A95-49AE-8F69-F52378E6A4F6}" type="datetimeFigureOut">
              <a:rPr lang="pt-BR" smtClean="0"/>
              <a:pPr/>
              <a:t>15/09/2016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0EF096D-5789-49CA-8E70-E594640FAA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56C8-9A95-49AE-8F69-F52378E6A4F6}" type="datetimeFigureOut">
              <a:rPr lang="pt-BR" smtClean="0"/>
              <a:pPr/>
              <a:t>15/09/2016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96D-5789-49CA-8E70-E594640FAA0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56C8-9A95-49AE-8F69-F52378E6A4F6}" type="datetimeFigureOut">
              <a:rPr lang="pt-BR" smtClean="0"/>
              <a:pPr/>
              <a:t>15/09/2016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96D-5789-49CA-8E70-E594640FAA0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BBE56C8-9A95-49AE-8F69-F52378E6A4F6}" type="datetimeFigureOut">
              <a:rPr lang="pt-BR" smtClean="0"/>
              <a:pPr/>
              <a:t>15/09/2016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EF096D-5789-49CA-8E70-E594640FAA0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56C8-9A95-49AE-8F69-F52378E6A4F6}" type="datetimeFigureOut">
              <a:rPr lang="pt-BR" smtClean="0"/>
              <a:pPr/>
              <a:t>15/09/2016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096D-5789-49CA-8E70-E594640FAA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BBE56C8-9A95-49AE-8F69-F52378E6A4F6}" type="datetimeFigureOut">
              <a:rPr lang="pt-BR" smtClean="0"/>
              <a:pPr/>
              <a:t>15/09/2016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EF096D-5789-49CA-8E70-E594640FAA0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BBE56C8-9A95-49AE-8F69-F52378E6A4F6}" type="datetimeFigureOut">
              <a:rPr lang="pt-BR" smtClean="0"/>
              <a:pPr/>
              <a:t>15/09/2016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EF096D-5789-49CA-8E70-E594640FAA0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BBE56C8-9A95-49AE-8F69-F52378E6A4F6}" type="datetimeFigureOut">
              <a:rPr lang="pt-BR" smtClean="0"/>
              <a:pPr/>
              <a:t>15/09/2016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0EF096D-5789-49CA-8E70-E594640FAA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hyperlink" Target="http://pharmasltd.com/product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betescenter.com.br/noticia/Imprimir.asp?ID=624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betescenter.com.br/noticia/Imprimir.asp?ID=624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betescenter.com.br/noticia/Imprimir.asp?ID=624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espacodiabetes.com.br/plus/modulos/conteudo/?tac=instrumentos-de-aplicacao-de-insulin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terfeldman.com.br/portal/proposta-novo-kit-do-sus-para-pessoas-com-diabetes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iabetologieportal.de/Insulinpens/ClikStar/Bedienung/1-Der-ClikStar-im-Ueberblick.htm?ID=6378" TargetMode="Externa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aanafigueiredo.com.br/index.php?pagina=1354786097_06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accu-chek.com.br/br/entendendo-o-diabetes/tratamento-caracteristicas-accu-chek-spirit.html" TargetMode="Externa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a.europa.eu/docs/pt_PT/document_library/EPAR_Product_Information/human/002498/WC500138940.pdf" TargetMode="External"/><Relationship Id="rId2" Type="http://schemas.openxmlformats.org/officeDocument/2006/relationships/hyperlink" Target="http://www.anad.com.br/institucional/Tipos.as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a.europa.eu/docs/pt_PT/document_library/EPAR_Product_Information/human/002498/WC500138940.pd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rmakeutikoskosmos.gr/article-f/tresiba-insulin-degludec-apo-th-novo/13788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tiabeth.com/tiabeth/wp/artigos/2012/06/03/lantus-e-levemir-qual-e-a-diferenca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abeth.com/tiabeth/wp/artigos/2012/06/03/lantus-e-levemir-qual-e-a-diferenca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Tratamento farmacológico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Insulinoterapia, análogos e técnicas de aplicação da insulina</a:t>
            </a:r>
          </a:p>
          <a:p>
            <a:endParaRPr lang="pt-BR" dirty="0" smtClean="0"/>
          </a:p>
        </p:txBody>
      </p:sp>
      <p:pic>
        <p:nvPicPr>
          <p:cNvPr id="22530" name="Picture 2" descr="Data Evento Diabetes"/>
          <p:cNvPicPr>
            <a:picLocks noChangeAspect="1" noChangeArrowheads="1"/>
          </p:cNvPicPr>
          <p:nvPr/>
        </p:nvPicPr>
        <p:blipFill>
          <a:blip r:embed="rId2"/>
          <a:srcRect l="2717" r="2173" b="25496"/>
          <a:stretch>
            <a:fillRect/>
          </a:stretch>
        </p:blipFill>
        <p:spPr bwMode="auto">
          <a:xfrm>
            <a:off x="6357950" y="428604"/>
            <a:ext cx="2500330" cy="214314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357422" y="5715016"/>
            <a:ext cx="650085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tx2">
                    <a:lumMod val="75000"/>
                  </a:schemeClr>
                </a:solidFill>
              </a:rPr>
              <a:t>Acadêmica de medicina: Mariane Paula</a:t>
            </a:r>
          </a:p>
          <a:p>
            <a:r>
              <a:rPr lang="pt-BR" sz="1400" dirty="0" smtClean="0">
                <a:solidFill>
                  <a:schemeClr val="tx2">
                    <a:lumMod val="75000"/>
                  </a:schemeClr>
                </a:solidFill>
              </a:rPr>
              <a:t>9º Ciclo da Liga de Diabetes da Universidade de Uberaba</a:t>
            </a:r>
          </a:p>
          <a:p>
            <a:endParaRPr lang="pt-BR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t-BR" sz="1400" dirty="0" smtClean="0">
                <a:solidFill>
                  <a:schemeClr val="tx2">
                    <a:lumMod val="75000"/>
                  </a:schemeClr>
                </a:solidFill>
              </a:rPr>
              <a:t>24/08/2016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785786" y="571480"/>
          <a:ext cx="7500991" cy="2857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5248"/>
                <a:gridCol w="2314762"/>
                <a:gridCol w="1435733"/>
                <a:gridCol w="1875248"/>
              </a:tblGrid>
              <a:tr h="462525">
                <a:tc>
                  <a:txBody>
                    <a:bodyPr/>
                    <a:lstStyle/>
                    <a:p>
                      <a:r>
                        <a:rPr lang="pt-BR" dirty="0" smtClean="0"/>
                        <a:t>Insulina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Início de 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Pico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Duração</a:t>
                      </a:r>
                      <a:endParaRPr lang="pt-BR" dirty="0"/>
                    </a:p>
                  </a:txBody>
                  <a:tcPr/>
                </a:tc>
              </a:tr>
              <a:tr h="798332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Asparte</a:t>
                      </a:r>
                      <a:r>
                        <a:rPr lang="pt-BR" baseline="0" dirty="0" smtClean="0"/>
                        <a:t> “</a:t>
                      </a:r>
                      <a:r>
                        <a:rPr lang="pt-BR" baseline="0" dirty="0" err="1" smtClean="0"/>
                        <a:t>Novorapid</a:t>
                      </a:r>
                      <a:r>
                        <a:rPr lang="pt-BR" baseline="0" dirty="0" smtClean="0"/>
                        <a:t>”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10</a:t>
                      </a:r>
                      <a:r>
                        <a:rPr lang="pt-BR" baseline="0" dirty="0" smtClean="0"/>
                        <a:t> -20</a:t>
                      </a:r>
                      <a:r>
                        <a:rPr lang="pt-BR" dirty="0" smtClean="0"/>
                        <a:t>- </a:t>
                      </a:r>
                      <a:r>
                        <a:rPr lang="pt-BR" dirty="0" err="1" smtClean="0"/>
                        <a:t>min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1-3</a:t>
                      </a:r>
                      <a:r>
                        <a:rPr lang="pt-BR" baseline="0" dirty="0" smtClean="0"/>
                        <a:t> horas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3-5 horas</a:t>
                      </a:r>
                      <a:endParaRPr lang="pt-BR" dirty="0"/>
                    </a:p>
                  </a:txBody>
                  <a:tcPr/>
                </a:tc>
              </a:tr>
              <a:tr h="798332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Lispro</a:t>
                      </a:r>
                      <a:r>
                        <a:rPr lang="pt-BR" dirty="0" smtClean="0"/>
                        <a:t> “</a:t>
                      </a:r>
                      <a:r>
                        <a:rPr lang="pt-BR" dirty="0" err="1" smtClean="0"/>
                        <a:t>Humalog</a:t>
                      </a:r>
                      <a:r>
                        <a:rPr lang="pt-BR" dirty="0" smtClean="0"/>
                        <a:t>”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15 - 20 </a:t>
                      </a:r>
                      <a:r>
                        <a:rPr lang="pt-BR" dirty="0" err="1" smtClean="0"/>
                        <a:t>min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0,5 – 2 horas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 até 5 horas</a:t>
                      </a:r>
                      <a:endParaRPr lang="pt-BR" dirty="0"/>
                    </a:p>
                  </a:txBody>
                  <a:tcPr/>
                </a:tc>
              </a:tr>
              <a:tr h="798332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Glulisina</a:t>
                      </a:r>
                      <a:r>
                        <a:rPr lang="pt-BR" dirty="0" smtClean="0"/>
                        <a:t> “</a:t>
                      </a:r>
                      <a:r>
                        <a:rPr lang="pt-BR" dirty="0" err="1" smtClean="0"/>
                        <a:t>Apidra</a:t>
                      </a:r>
                      <a:r>
                        <a:rPr lang="pt-BR" dirty="0" smtClean="0"/>
                        <a:t>”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5-15 </a:t>
                      </a:r>
                      <a:r>
                        <a:rPr lang="pt-BR" dirty="0" err="1" smtClean="0"/>
                        <a:t>min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0,5 – 2 horas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3-5 horas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14282" y="5811560"/>
            <a:ext cx="86439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Bula HUMALOG KWIKPEN.</a:t>
            </a:r>
          </a:p>
          <a:p>
            <a:endParaRPr lang="pt-BR" sz="1100" dirty="0" smtClean="0"/>
          </a:p>
          <a:p>
            <a:r>
              <a:rPr lang="pt-BR" sz="1100" dirty="0" smtClean="0"/>
              <a:t>Bula </a:t>
            </a:r>
            <a:r>
              <a:rPr lang="pt-BR" sz="1100" dirty="0" err="1" smtClean="0"/>
              <a:t>NovoRapid</a:t>
            </a:r>
            <a:r>
              <a:rPr lang="pt-BR" sz="1100" dirty="0" smtClean="0"/>
              <a:t> </a:t>
            </a:r>
            <a:r>
              <a:rPr lang="pt-BR" sz="1100" dirty="0" err="1" smtClean="0"/>
              <a:t>FlexPen</a:t>
            </a:r>
            <a:r>
              <a:rPr lang="pt-BR" sz="1100" dirty="0" smtClean="0"/>
              <a:t> insulina </a:t>
            </a:r>
            <a:r>
              <a:rPr lang="pt-BR" sz="1100" dirty="0" err="1" smtClean="0"/>
              <a:t>asparte</a:t>
            </a:r>
            <a:r>
              <a:rPr lang="pt-BR" sz="1100" dirty="0" smtClean="0"/>
              <a:t>.</a:t>
            </a:r>
          </a:p>
          <a:p>
            <a:endParaRPr lang="pt-BR" sz="1100" dirty="0" smtClean="0"/>
          </a:p>
          <a:p>
            <a:r>
              <a:rPr lang="pt-BR" sz="1100" dirty="0" smtClean="0"/>
              <a:t>SOCIEDADE BRASILEIRA DE DIABETES. </a:t>
            </a:r>
            <a:r>
              <a:rPr lang="pt-BR" sz="1100" b="1" dirty="0" smtClean="0"/>
              <a:t>Revisão sobre análogos de insulina: indicações e recomendações para a disponibilização pelos serviços públicos de saúde posicionamento oficial sbd nº 01/2011</a:t>
            </a:r>
            <a:r>
              <a:rPr lang="pt-BR" sz="1100" dirty="0" smtClean="0"/>
              <a:t>. Fev. 2011.</a:t>
            </a:r>
          </a:p>
          <a:p>
            <a:endParaRPr lang="pt-BR" dirty="0"/>
          </a:p>
        </p:txBody>
      </p:sp>
      <p:pic>
        <p:nvPicPr>
          <p:cNvPr id="1027" name="Picture 3" descr="http://4.bp.blogspot.com/-KKP4LraZge0/UAQEl59ExfI/AAAAAAAAEMU/u6DMtvPFLaA/s320/insulinasNovoNordis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876"/>
            <a:ext cx="3048000" cy="1643074"/>
          </a:xfrm>
          <a:prstGeom prst="rect">
            <a:avLst/>
          </a:prstGeom>
          <a:noFill/>
        </p:spPr>
      </p:pic>
      <p:pic>
        <p:nvPicPr>
          <p:cNvPr id="1029" name="Picture 5" descr="http://dkidsandfriends.weebly.com/uploads/7/9/5/3/7953691/5468622.jpg"/>
          <p:cNvPicPr>
            <a:picLocks noChangeAspect="1" noChangeArrowheads="1"/>
          </p:cNvPicPr>
          <p:nvPr/>
        </p:nvPicPr>
        <p:blipFill>
          <a:blip r:embed="rId3"/>
          <a:srcRect t="9000" r="3999" b="9999"/>
          <a:stretch>
            <a:fillRect/>
          </a:stretch>
        </p:blipFill>
        <p:spPr bwMode="auto">
          <a:xfrm>
            <a:off x="3571868" y="3500438"/>
            <a:ext cx="2286016" cy="1785950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571472" y="5357826"/>
            <a:ext cx="7643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Figura 03: Insulinas de ação </a:t>
            </a:r>
            <a:r>
              <a:rPr lang="pt-BR" sz="1200" dirty="0" err="1" smtClean="0"/>
              <a:t>ultrarrápida</a:t>
            </a:r>
            <a:r>
              <a:rPr lang="pt-BR" sz="1200" dirty="0" smtClean="0"/>
              <a:t>. Disponível em:</a:t>
            </a:r>
            <a:r>
              <a:rPr lang="pt-BR" sz="1200" dirty="0" smtClean="0">
                <a:hlinkClick r:id="rId4"/>
              </a:rPr>
              <a:t>http://pharmasltd.com/products</a:t>
            </a:r>
            <a:r>
              <a:rPr lang="pt-BR" sz="1200" dirty="0" smtClean="0"/>
              <a:t>.</a:t>
            </a:r>
            <a:endParaRPr lang="pt-BR" sz="1200" dirty="0"/>
          </a:p>
        </p:txBody>
      </p:sp>
      <p:pic>
        <p:nvPicPr>
          <p:cNvPr id="1033" name="Picture 9" descr="http://pharmasltd.com/product_images/g/903/Apidra_Solostar_100units__61887.gif"/>
          <p:cNvPicPr>
            <a:picLocks noChangeAspect="1" noChangeArrowheads="1"/>
          </p:cNvPicPr>
          <p:nvPr/>
        </p:nvPicPr>
        <p:blipFill>
          <a:blip r:embed="rId5"/>
          <a:srcRect l="7500" t="20000" r="12499" b="24999"/>
          <a:stretch>
            <a:fillRect/>
          </a:stretch>
        </p:blipFill>
        <p:spPr bwMode="auto">
          <a:xfrm>
            <a:off x="5857884" y="3571875"/>
            <a:ext cx="2786082" cy="1768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pré-misturas de insulinas e análogos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Pouco utilizadas em pacientes com DM1.</a:t>
            </a:r>
          </a:p>
          <a:p>
            <a:r>
              <a:rPr lang="pt-BR" dirty="0" smtClean="0"/>
              <a:t>Vantagens :</a:t>
            </a:r>
          </a:p>
          <a:p>
            <a:pPr lvl="1"/>
            <a:r>
              <a:rPr lang="pt-BR" dirty="0" smtClean="0"/>
              <a:t>menor risco de erro ao misturar insulinas</a:t>
            </a:r>
          </a:p>
          <a:p>
            <a:pPr lvl="1"/>
            <a:r>
              <a:rPr lang="pt-BR" dirty="0" smtClean="0"/>
              <a:t> menor número de picadas </a:t>
            </a:r>
            <a:r>
              <a:rPr lang="pt-BR" dirty="0" smtClean="0">
                <a:sym typeface="Wingdings" pitchFamily="2" charset="2"/>
              </a:rPr>
              <a:t></a:t>
            </a:r>
            <a:r>
              <a:rPr lang="pt-BR" dirty="0" smtClean="0"/>
              <a:t>maior adesão ao tratamento. </a:t>
            </a:r>
          </a:p>
          <a:p>
            <a:r>
              <a:rPr lang="pt-BR" dirty="0" smtClean="0"/>
              <a:t>Desvantagens:</a:t>
            </a:r>
          </a:p>
          <a:p>
            <a:pPr lvl="1"/>
            <a:r>
              <a:rPr lang="pt-BR" dirty="0" smtClean="0"/>
              <a:t>dificuldade para titular a dose do </a:t>
            </a:r>
            <a:r>
              <a:rPr lang="pt-BR" dirty="0" err="1" smtClean="0"/>
              <a:t>bolus</a:t>
            </a:r>
            <a:endParaRPr lang="pt-BR" dirty="0" smtClean="0"/>
          </a:p>
          <a:p>
            <a:pPr lvl="1"/>
            <a:r>
              <a:rPr lang="pt-BR" dirty="0" smtClean="0"/>
              <a:t> menor flexibilidade de horários</a:t>
            </a:r>
          </a:p>
          <a:p>
            <a:pPr lvl="1"/>
            <a:r>
              <a:rPr lang="pt-BR" dirty="0" smtClean="0"/>
              <a:t> risco de hipoglicemia pelo pico da insulina intermediária.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85720" y="5643578"/>
            <a:ext cx="8001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SOCIEDADE BRASILEIRA DE DIABETES. </a:t>
            </a:r>
            <a:r>
              <a:rPr lang="pt-BR" sz="1200" b="1" dirty="0" smtClean="0"/>
              <a:t>Revisão sobre análogos de insulina: indicações e recomendações para a disponibilização pelos serviços públicos de saúde posicionamento oficial sbd nº 01/2011</a:t>
            </a:r>
            <a:r>
              <a:rPr lang="pt-BR" sz="1200" dirty="0" smtClean="0"/>
              <a:t>. Fev. 2011.</a:t>
            </a:r>
          </a:p>
          <a:p>
            <a:endParaRPr lang="pt-BR" sz="1200" dirty="0" smtClean="0"/>
          </a:p>
          <a:p>
            <a:r>
              <a:rPr lang="pt-BR" sz="1200" dirty="0" smtClean="0"/>
              <a:t>SOCIEDADE BRASILEIRA DE DIABETES. </a:t>
            </a:r>
            <a:r>
              <a:rPr lang="pt-BR" sz="1200" b="1" dirty="0" smtClean="0"/>
              <a:t>Diagnóstico e tratamento do diabetes tipo 1 atualização 2012.</a:t>
            </a:r>
            <a:r>
              <a:rPr lang="pt-BR" sz="1200" dirty="0" smtClean="0"/>
              <a:t>  Rio de Janeiro, Nov.2012.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 l="28125" t="24375" r="30273" b="53125"/>
          <a:stretch>
            <a:fillRect/>
          </a:stretch>
        </p:blipFill>
        <p:spPr bwMode="auto">
          <a:xfrm>
            <a:off x="285720" y="1285860"/>
            <a:ext cx="824227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00034" y="4143380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Figura 04: Pré misturas de insulina SOCIEDADE BRASILEIRA DE DIABETES. </a:t>
            </a:r>
            <a:r>
              <a:rPr lang="pt-BR" sz="1100" b="1" dirty="0" smtClean="0"/>
              <a:t>Diagnóstico e tratamento do diabetes tipo 1 atualização 2012.</a:t>
            </a:r>
            <a:r>
              <a:rPr lang="pt-BR" sz="1100" dirty="0" smtClean="0"/>
              <a:t>  Rio de Janeiro, Nov.2012. p. 13.</a:t>
            </a:r>
          </a:p>
          <a:p>
            <a:r>
              <a:rPr lang="pt-BR" dirty="0" smtClean="0"/>
              <a:t>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de aplicação da insulina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000" b="1" dirty="0" smtClean="0"/>
              <a:t>Concentração: </a:t>
            </a:r>
            <a:r>
              <a:rPr lang="pt-BR" sz="2000" dirty="0" smtClean="0"/>
              <a:t>a unidade de medida da insulina é dada em Unidade  Internacional (UI). No Brasil é mais comum – 100 UI/mL. Insulinas mais concentradas são absorvidas mais  rapidamente: U-500 &gt; U-100 &gt; U-40.</a:t>
            </a:r>
          </a:p>
          <a:p>
            <a:r>
              <a:rPr lang="pt-BR" sz="2000" b="1" dirty="0" smtClean="0"/>
              <a:t>Conservação</a:t>
            </a:r>
          </a:p>
          <a:p>
            <a:endParaRPr lang="pt-BR" sz="2000" dirty="0" smtClean="0"/>
          </a:p>
          <a:p>
            <a:endParaRPr lang="pt-BR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642910" y="6143644"/>
            <a:ext cx="73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SOCIEDADE BRASILEIRA DE DIABETES. </a:t>
            </a:r>
            <a:r>
              <a:rPr lang="pt-BR" sz="1200" b="1" dirty="0" smtClean="0"/>
              <a:t>Diretriz da Sociedade Brasileira de Diabetes 2013-2014. </a:t>
            </a:r>
            <a:r>
              <a:rPr lang="pt-BR" sz="1200" dirty="0" smtClean="0"/>
              <a:t>Rio de Janeiro, Guanabara </a:t>
            </a:r>
            <a:r>
              <a:rPr lang="pt-BR" sz="1200" dirty="0" err="1" smtClean="0"/>
              <a:t>Koogan</a:t>
            </a:r>
            <a:r>
              <a:rPr lang="pt-BR" sz="1200" dirty="0" smtClean="0"/>
              <a:t>, 2014. </a:t>
            </a:r>
            <a:endParaRPr lang="pt-BR" sz="12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 l="19325" t="60000" r="39263" b="22822"/>
          <a:stretch>
            <a:fillRect/>
          </a:stretch>
        </p:blipFill>
        <p:spPr bwMode="auto">
          <a:xfrm>
            <a:off x="714348" y="3286124"/>
            <a:ext cx="771530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ângulo 8"/>
          <p:cNvSpPr/>
          <p:nvPr/>
        </p:nvSpPr>
        <p:spPr>
          <a:xfrm>
            <a:off x="714348" y="5500702"/>
            <a:ext cx="76438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/>
              <a:t>Figura 05: SOCIEDADE BRASILEIRA DE DIABETES. </a:t>
            </a:r>
            <a:r>
              <a:rPr lang="pt-BR" sz="1100" b="1" dirty="0" smtClean="0"/>
              <a:t>Diretriz da Sociedade Brasileira de Diabetes 2013-2014. </a:t>
            </a:r>
            <a:r>
              <a:rPr lang="pt-BR" sz="1100" dirty="0" smtClean="0"/>
              <a:t>Rio de Janeiro, Guanabara </a:t>
            </a:r>
            <a:r>
              <a:rPr lang="pt-BR" sz="1100" dirty="0" err="1" smtClean="0"/>
              <a:t>Koogan</a:t>
            </a:r>
            <a:r>
              <a:rPr lang="pt-BR" sz="1100" dirty="0" smtClean="0"/>
              <a:t>, 2014. p. 212.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8596" y="571480"/>
            <a:ext cx="7786742" cy="5214974"/>
          </a:xfrm>
        </p:spPr>
        <p:txBody>
          <a:bodyPr>
            <a:normAutofit fontScale="85000" lnSpcReduction="20000"/>
          </a:bodyPr>
          <a:lstStyle/>
          <a:p>
            <a:endParaRPr lang="pt-BR" b="1" dirty="0" smtClean="0"/>
          </a:p>
          <a:p>
            <a:r>
              <a:rPr lang="pt-BR" b="1" dirty="0" smtClean="0"/>
              <a:t>Via de aplicação:</a:t>
            </a:r>
          </a:p>
          <a:p>
            <a:endParaRPr lang="pt-BR" b="1" dirty="0" smtClean="0"/>
          </a:p>
          <a:p>
            <a:endParaRPr lang="pt-BR" b="1" dirty="0" smtClean="0"/>
          </a:p>
          <a:p>
            <a:pPr marL="822960" lvl="8" indent="-274320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lang="pt-BR" sz="5400" b="1" i="1" dirty="0" smtClean="0"/>
              <a:t>      </a:t>
            </a:r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r>
              <a:rPr lang="pt-BR" sz="1800" dirty="0" smtClean="0"/>
              <a:t>A insulina de ação rápida pode também ser utilizada para aplicação intramuscular (IM) e intravenosa (IV)</a:t>
            </a:r>
          </a:p>
          <a:p>
            <a:endParaRPr lang="pt-BR" sz="1800" dirty="0" smtClean="0"/>
          </a:p>
          <a:p>
            <a:pPr lvl="1"/>
            <a:r>
              <a:rPr lang="pt-BR" sz="1800" dirty="0" smtClean="0"/>
              <a:t>A via IM é uma opção usada, às vezes, em pronto-socorro</a:t>
            </a:r>
          </a:p>
          <a:p>
            <a:pPr lvl="1"/>
            <a:r>
              <a:rPr lang="pt-BR" sz="1800" dirty="0" smtClean="0"/>
              <a:t>A via IV, em unidade de terapia intensiva (UTI), onde o paciente permanece devidamente monitorado</a:t>
            </a:r>
            <a:endParaRPr lang="pt-BR" b="1" dirty="0" smtClean="0"/>
          </a:p>
          <a:p>
            <a:pPr>
              <a:buNone/>
            </a:pPr>
            <a:endParaRPr lang="pt-BR" sz="1800" dirty="0" smtClean="0"/>
          </a:p>
          <a:p>
            <a:pPr>
              <a:buNone/>
            </a:pPr>
            <a:r>
              <a:rPr lang="pt-BR" sz="1800" dirty="0" smtClean="0"/>
              <a:t>.</a:t>
            </a:r>
            <a:endParaRPr lang="pt-BR" sz="1800" i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285720" y="6143644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SOCIEDADE BRASILEIRA DE DIABETES. </a:t>
            </a:r>
            <a:r>
              <a:rPr lang="pt-BR" sz="1200" b="1" dirty="0" smtClean="0"/>
              <a:t>Diretriz da Sociedade Brasileira de Diabetes 2013-2014. </a:t>
            </a:r>
            <a:r>
              <a:rPr lang="pt-BR" sz="1200" dirty="0" smtClean="0"/>
              <a:t>Rio de Janeiro, Guanabara </a:t>
            </a:r>
            <a:r>
              <a:rPr lang="pt-BR" sz="1200" dirty="0" err="1" smtClean="0"/>
              <a:t>Koogan</a:t>
            </a:r>
            <a:r>
              <a:rPr lang="pt-BR" sz="1200" dirty="0" smtClean="0"/>
              <a:t>, 2014. </a:t>
            </a:r>
            <a:endParaRPr lang="pt-BR" sz="1200" dirty="0"/>
          </a:p>
        </p:txBody>
      </p:sp>
      <p:pic>
        <p:nvPicPr>
          <p:cNvPr id="26626" name="Picture 2" descr="http://www.diabetescenter.com.br/noticia/imagens/lOCAL%20APLICA%C3%87%C3%83O%20-%20SUBCUT%C3%82NEO.jpg"/>
          <p:cNvPicPr>
            <a:picLocks noChangeAspect="1" noChangeArrowheads="1"/>
          </p:cNvPicPr>
          <p:nvPr/>
        </p:nvPicPr>
        <p:blipFill>
          <a:blip r:embed="rId2"/>
          <a:srcRect t="8696" r="-176"/>
          <a:stretch>
            <a:fillRect/>
          </a:stretch>
        </p:blipFill>
        <p:spPr bwMode="auto">
          <a:xfrm>
            <a:off x="1500166" y="1357298"/>
            <a:ext cx="5429288" cy="1500198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214282" y="2786058"/>
            <a:ext cx="8929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Figura 06- Via de Aplicação da insulina. Disponível em:</a:t>
            </a:r>
            <a:r>
              <a:rPr lang="pt-BR" sz="1200" dirty="0" smtClean="0">
                <a:hlinkClick r:id="rId3"/>
              </a:rPr>
              <a:t>http://www.diabetescenter.com.br/noticia/Imprimir.asp?ID=624</a:t>
            </a:r>
            <a:r>
              <a:rPr lang="pt-BR" sz="1200" dirty="0" smtClean="0"/>
              <a:t>.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8596" y="285728"/>
            <a:ext cx="7467600" cy="4873752"/>
          </a:xfrm>
        </p:spPr>
        <p:txBody>
          <a:bodyPr>
            <a:normAutofit/>
          </a:bodyPr>
          <a:lstStyle/>
          <a:p>
            <a:r>
              <a:rPr lang="pt-BR" sz="2000" b="1" dirty="0" smtClean="0"/>
              <a:t>Regiões recomendadas para a aplicação: </a:t>
            </a:r>
            <a:r>
              <a:rPr lang="pt-BR" sz="1800" dirty="0" smtClean="0"/>
              <a:t>afastadas das articulações, ossos, grandes vasos sanguíneos, nervos, e devem ser de fácil acesso para a </a:t>
            </a:r>
            <a:r>
              <a:rPr lang="pt-BR" sz="1800" dirty="0" err="1" smtClean="0"/>
              <a:t>autoaplicação</a:t>
            </a:r>
            <a:r>
              <a:rPr lang="pt-BR" sz="1800" dirty="0" smtClean="0"/>
              <a:t>, livre de sinais de </a:t>
            </a:r>
            <a:r>
              <a:rPr lang="pt-BR" sz="1800" dirty="0" err="1" smtClean="0"/>
              <a:t>liposdistrofia</a:t>
            </a:r>
            <a:r>
              <a:rPr lang="pt-BR" sz="1800" dirty="0" smtClean="0"/>
              <a:t>, edema, inflamação e infecção.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85720" y="6143644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SOCIEDADE BRASILEIRA DE DIABETES. </a:t>
            </a:r>
            <a:r>
              <a:rPr lang="pt-BR" sz="1200" b="1" dirty="0" smtClean="0"/>
              <a:t>Diretriz da Sociedade Brasileira de Diabetes 2013-2014. </a:t>
            </a:r>
            <a:r>
              <a:rPr lang="pt-BR" sz="1200" dirty="0" smtClean="0"/>
              <a:t>Rio de Janeiro, Guanabara </a:t>
            </a:r>
            <a:r>
              <a:rPr lang="pt-BR" sz="1200" dirty="0" err="1" smtClean="0"/>
              <a:t>Koogan</a:t>
            </a:r>
            <a:r>
              <a:rPr lang="pt-BR" sz="1200" dirty="0" smtClean="0"/>
              <a:t>, 2014. </a:t>
            </a:r>
            <a:endParaRPr lang="pt-BR" sz="1200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14282" y="2500306"/>
            <a:ext cx="3429024" cy="292895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Braços: face posterior, 3 a 4 dedos abaixo da axila e acima do cotovelo (considerar os dedos da pessoa que receberá a injeção de insulina).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Nádegas: quadrante superior lateral externo.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Abdome: regiões laterais direita e esquerda, distante 3 a 4 dedos da cicatriz umbilical.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Coxas: faces anterior e lateral externa superior, 4 dedos abaixo da virilha e acima do joelho.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2" name="Picture 2" descr="http://www.diabetescenter.com.br/noticia/Imagens/Fotos/%7B87p96nq6l1q40arvl30iu7409mbf6h%7D_locais%20de%20aplica%C3%A7%C3%A3o.jpg"/>
          <p:cNvPicPr>
            <a:picLocks noChangeAspect="1" noChangeArrowheads="1"/>
          </p:cNvPicPr>
          <p:nvPr/>
        </p:nvPicPr>
        <p:blipFill>
          <a:blip r:embed="rId2"/>
          <a:srcRect r="1315"/>
          <a:stretch>
            <a:fillRect/>
          </a:stretch>
        </p:blipFill>
        <p:spPr bwMode="auto">
          <a:xfrm>
            <a:off x="3857620" y="2357430"/>
            <a:ext cx="4286280" cy="258307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3643274" y="5143512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Figura 07- Locais de aplicação da insulina. Disponível em:</a:t>
            </a:r>
            <a:r>
              <a:rPr lang="pt-BR" sz="1200" dirty="0" smtClean="0">
                <a:hlinkClick r:id="rId3"/>
              </a:rPr>
              <a:t>http://www.diabetescenter.com.br/noticia/Imprimir.asp?ID=624</a:t>
            </a:r>
            <a:r>
              <a:rPr lang="pt-BR" sz="1200" dirty="0" smtClean="0"/>
              <a:t>.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00034" y="357166"/>
            <a:ext cx="7467600" cy="4873752"/>
          </a:xfrm>
        </p:spPr>
        <p:txBody>
          <a:bodyPr>
            <a:normAutofit fontScale="92500" lnSpcReduction="10000"/>
          </a:bodyPr>
          <a:lstStyle/>
          <a:p>
            <a:endParaRPr lang="pt-BR" b="1" dirty="0" smtClean="0"/>
          </a:p>
          <a:p>
            <a:r>
              <a:rPr lang="pt-BR" b="1" dirty="0" smtClean="0"/>
              <a:t>Velocidade de absorção: 	</a:t>
            </a:r>
          </a:p>
          <a:p>
            <a:endParaRPr lang="pt-BR" b="1" dirty="0" smtClean="0"/>
          </a:p>
          <a:p>
            <a:pPr>
              <a:buNone/>
            </a:pPr>
            <a:r>
              <a:rPr lang="pt-BR" dirty="0" smtClean="0"/>
              <a:t>              abdome&gt;braços&gt;coxas&gt;nádegas.</a:t>
            </a:r>
          </a:p>
          <a:p>
            <a:endParaRPr lang="pt-BR" dirty="0" smtClean="0"/>
          </a:p>
          <a:p>
            <a:r>
              <a:rPr lang="pt-BR" dirty="0" smtClean="0"/>
              <a:t>Recomenda-se aplicar insulinas de ação rápida no abdome, e insulinas de ação intermediária nas coxas e nádegas.</a:t>
            </a:r>
          </a:p>
          <a:p>
            <a:r>
              <a:rPr lang="pt-BR" dirty="0" smtClean="0"/>
              <a:t>Via </a:t>
            </a:r>
            <a:r>
              <a:rPr lang="pt-BR" dirty="0" err="1" smtClean="0"/>
              <a:t>intradérmica</a:t>
            </a:r>
            <a:r>
              <a:rPr lang="pt-BR" dirty="0" smtClean="0"/>
              <a:t> </a:t>
            </a:r>
            <a:r>
              <a:rPr lang="pt-BR" dirty="0" smtClean="0">
                <a:sym typeface="Wingdings" pitchFamily="2" charset="2"/>
              </a:rPr>
              <a:t> hiperglicemia</a:t>
            </a:r>
          </a:p>
          <a:p>
            <a:r>
              <a:rPr lang="pt-BR" dirty="0" smtClean="0">
                <a:sym typeface="Wingdings" pitchFamily="2" charset="2"/>
              </a:rPr>
              <a:t>Via</a:t>
            </a:r>
            <a:r>
              <a:rPr lang="pt-BR" dirty="0" smtClean="0"/>
              <a:t> intramuscular </a:t>
            </a:r>
            <a:r>
              <a:rPr lang="pt-BR" dirty="0" smtClean="0">
                <a:sym typeface="Wingdings" pitchFamily="2" charset="2"/>
              </a:rPr>
              <a:t></a:t>
            </a:r>
            <a:r>
              <a:rPr lang="pt-BR" dirty="0" smtClean="0"/>
              <a:t>hipoglicemia.</a:t>
            </a:r>
          </a:p>
          <a:p>
            <a:r>
              <a:rPr lang="pt-BR" dirty="0" smtClean="0"/>
              <a:t>Exercício físico, aumento da temperatura ambiente, febre, banho quente, compressa quente e massagem </a:t>
            </a:r>
            <a:r>
              <a:rPr lang="pt-BR" dirty="0" smtClean="0">
                <a:sym typeface="Wingdings" pitchFamily="2" charset="2"/>
              </a:rPr>
              <a:t> aceleram absorção  hipoglicemia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85720" y="6396335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SOCIEDADE BRASILEIRA DE DIABETES. </a:t>
            </a:r>
            <a:r>
              <a:rPr lang="pt-BR" sz="1200" b="1" dirty="0" smtClean="0"/>
              <a:t>Diretriz da Sociedade Brasileira de Diabetes 2013-2014. </a:t>
            </a:r>
            <a:r>
              <a:rPr lang="pt-BR" sz="1200" dirty="0" smtClean="0"/>
              <a:t>Rio de Janeiro, Guanabara </a:t>
            </a:r>
            <a:r>
              <a:rPr lang="pt-BR" sz="1200" dirty="0" err="1" smtClean="0"/>
              <a:t>Koogan</a:t>
            </a:r>
            <a:r>
              <a:rPr lang="pt-BR" sz="1200" dirty="0" smtClean="0"/>
              <a:t>, 2014. 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0" y="1214438"/>
            <a:ext cx="7467600" cy="4873625"/>
          </a:xfrm>
        </p:spPr>
        <p:txBody>
          <a:bodyPr>
            <a:normAutofit/>
          </a:bodyPr>
          <a:lstStyle/>
          <a:p>
            <a:r>
              <a:rPr lang="pt-BR" sz="2000" b="1" dirty="0" err="1" smtClean="0"/>
              <a:t>Lipodistrofia</a:t>
            </a:r>
            <a:r>
              <a:rPr lang="pt-BR" sz="2000" b="1" dirty="0" smtClean="0"/>
              <a:t>:</a:t>
            </a:r>
            <a:r>
              <a:rPr lang="pt-BR" sz="2000" dirty="0" smtClean="0"/>
              <a:t> Causada por repetidas aplicações no mesmo local, aplicação incorreta, uso excessivo da mesma agulha. Padrão de absorção da insulina fica irregular </a:t>
            </a:r>
            <a:r>
              <a:rPr lang="pt-BR" sz="2000" dirty="0" smtClean="0">
                <a:sym typeface="Wingdings" pitchFamily="2" charset="2"/>
              </a:rPr>
              <a:t> hiperglicemia</a:t>
            </a:r>
          </a:p>
          <a:p>
            <a:endParaRPr lang="pt-BR" sz="2000" dirty="0" smtClean="0"/>
          </a:p>
          <a:p>
            <a:r>
              <a:rPr lang="pt-BR" sz="2000" b="1" dirty="0" smtClean="0"/>
              <a:t>Rodízio: </a:t>
            </a:r>
            <a:r>
              <a:rPr lang="pt-BR" sz="2000" dirty="0" smtClean="0"/>
              <a:t>Aplicou </a:t>
            </a:r>
            <a:r>
              <a:rPr lang="pt-BR" sz="2000" dirty="0" smtClean="0">
                <a:sym typeface="Wingdings" pitchFamily="2" charset="2"/>
              </a:rPr>
              <a:t> esperar 14 dias para usar região de novo</a:t>
            </a:r>
            <a:endParaRPr lang="pt-BR" sz="2000" dirty="0" smtClean="0"/>
          </a:p>
        </p:txBody>
      </p:sp>
      <p:pic>
        <p:nvPicPr>
          <p:cNvPr id="4" name="Picture 2" descr="http://www.diabetescenter.com.br/noticia/imagens/locais%20zo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214686"/>
            <a:ext cx="2471753" cy="2621558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85720" y="6396335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SOCIEDADE BRASILEIRA DE DIABETES. </a:t>
            </a:r>
            <a:r>
              <a:rPr lang="pt-BR" sz="1200" b="1" dirty="0" smtClean="0"/>
              <a:t>Diretriz da Sociedade Brasileira de Diabetes 2013-2014. </a:t>
            </a:r>
            <a:r>
              <a:rPr lang="pt-BR" sz="1200" dirty="0" smtClean="0"/>
              <a:t>Rio de Janeiro, Guanabara </a:t>
            </a:r>
            <a:r>
              <a:rPr lang="pt-BR" sz="1200" dirty="0" err="1" smtClean="0"/>
              <a:t>Koogan</a:t>
            </a:r>
            <a:r>
              <a:rPr lang="pt-BR" sz="1200" dirty="0" smtClean="0"/>
              <a:t>, 2014. </a:t>
            </a:r>
            <a:endParaRPr lang="pt-BR" sz="1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643174" y="5786454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Figura 08: Esquema para rodízio. Disponível em:</a:t>
            </a:r>
            <a:r>
              <a:rPr lang="pt-BR" sz="1200" dirty="0" smtClean="0">
                <a:hlinkClick r:id="rId3"/>
              </a:rPr>
              <a:t>http://www.diabetescenter.com.br/noticia/Imprimir.asp?ID=624</a:t>
            </a:r>
            <a:r>
              <a:rPr lang="pt-BR" sz="1200" dirty="0" smtClean="0"/>
              <a:t>.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7467600" cy="4873625"/>
          </a:xfrm>
        </p:spPr>
        <p:txBody>
          <a:bodyPr/>
          <a:lstStyle/>
          <a:p>
            <a:r>
              <a:rPr lang="pt-BR" b="1" dirty="0" smtClean="0"/>
              <a:t>Dispositivos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Seringas</a:t>
            </a:r>
          </a:p>
          <a:p>
            <a:pPr lvl="3"/>
            <a:r>
              <a:rPr lang="pt-BR" dirty="0" smtClean="0"/>
              <a:t>Capacidade para 100 U - graduada de 2 em 2 unidades, para 50 e 30 U - 1 em 1 unidade e seringas para 30 U com escala de ½ em ½ unidade.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714348" y="5500702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Figura 09 – Partes da seringa e tipos de seringa. Disponível em:</a:t>
            </a:r>
            <a:r>
              <a:rPr lang="pt-BR" sz="1200" dirty="0" smtClean="0">
                <a:hlinkClick r:id="rId2"/>
              </a:rPr>
              <a:t>http://espacodiabetes.com.br/plus/modulos/conteudo/?</a:t>
            </a:r>
            <a:r>
              <a:rPr lang="pt-BR" sz="1200" dirty="0" err="1" smtClean="0">
                <a:hlinkClick r:id="rId2"/>
              </a:rPr>
              <a:t>tac</a:t>
            </a:r>
            <a:r>
              <a:rPr lang="pt-BR" sz="1200" dirty="0" smtClean="0">
                <a:hlinkClick r:id="rId2"/>
              </a:rPr>
              <a:t>=</a:t>
            </a:r>
            <a:r>
              <a:rPr lang="pt-BR" sz="1200" dirty="0" err="1" smtClean="0">
                <a:hlinkClick r:id="rId2"/>
              </a:rPr>
              <a:t>instrumentos-de-aplicacao-de-insulina</a:t>
            </a:r>
            <a:r>
              <a:rPr lang="pt-BR" sz="1200" dirty="0" smtClean="0"/>
              <a:t>.</a:t>
            </a:r>
            <a:endParaRPr lang="pt-BR" sz="1200" dirty="0"/>
          </a:p>
        </p:txBody>
      </p:sp>
      <p:pic>
        <p:nvPicPr>
          <p:cNvPr id="31750" name="Picture 6" descr="http://espacodiabetes.com.br/uploads/img53efd56e85fea.png"/>
          <p:cNvPicPr>
            <a:picLocks noChangeAspect="1" noChangeArrowheads="1"/>
          </p:cNvPicPr>
          <p:nvPr/>
        </p:nvPicPr>
        <p:blipFill>
          <a:blip r:embed="rId3"/>
          <a:srcRect l="1519" t="21490" r="974" b="16189"/>
          <a:stretch>
            <a:fillRect/>
          </a:stretch>
        </p:blipFill>
        <p:spPr bwMode="auto">
          <a:xfrm>
            <a:off x="571472" y="3214686"/>
            <a:ext cx="4714908" cy="2276442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285720" y="6396335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SOCIEDADE BRASILEIRA DE DIABETES. </a:t>
            </a:r>
            <a:r>
              <a:rPr lang="pt-BR" sz="1200" b="1" dirty="0" smtClean="0"/>
              <a:t>Diretriz da Sociedade Brasileira de Diabetes 2013-2014. </a:t>
            </a:r>
            <a:r>
              <a:rPr lang="pt-BR" sz="1200" dirty="0" smtClean="0"/>
              <a:t>Rio de Janeiro, Guanabara </a:t>
            </a:r>
            <a:r>
              <a:rPr lang="pt-BR" sz="1200" dirty="0" err="1" smtClean="0"/>
              <a:t>Koogan</a:t>
            </a:r>
            <a:r>
              <a:rPr lang="pt-BR" sz="1200" dirty="0" smtClean="0"/>
              <a:t>, 2014. </a:t>
            </a:r>
            <a:endParaRPr lang="pt-BR" sz="1200" dirty="0"/>
          </a:p>
        </p:txBody>
      </p:sp>
      <p:pic>
        <p:nvPicPr>
          <p:cNvPr id="31752" name="Picture 8" descr="Unidad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286124"/>
            <a:ext cx="2972060" cy="2100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85720" y="285728"/>
            <a:ext cx="4257676" cy="4873752"/>
          </a:xfrm>
        </p:spPr>
        <p:txBody>
          <a:bodyPr>
            <a:noAutofit/>
          </a:bodyPr>
          <a:lstStyle/>
          <a:p>
            <a:r>
              <a:rPr lang="pt-BR" sz="1300" b="1" dirty="0" smtClean="0"/>
              <a:t>Técnica de preparo da injeção</a:t>
            </a:r>
          </a:p>
          <a:p>
            <a:pPr>
              <a:buNone/>
            </a:pPr>
            <a:r>
              <a:rPr lang="pt-BR" sz="1300" dirty="0" smtClean="0"/>
              <a:t>Preparo usando um tipo de insulina na seringa</a:t>
            </a:r>
          </a:p>
          <a:p>
            <a:pPr>
              <a:buNone/>
            </a:pPr>
            <a:r>
              <a:rPr lang="pt-BR" sz="1300" dirty="0" smtClean="0"/>
              <a:t>1. Lavar e secar as mãos.</a:t>
            </a:r>
          </a:p>
          <a:p>
            <a:pPr>
              <a:buNone/>
            </a:pPr>
            <a:r>
              <a:rPr lang="pt-BR" sz="1300" dirty="0" smtClean="0"/>
              <a:t>2. Reunir a insulina prescrita, a seringa com agulha, o algodão e o álcool 70%.</a:t>
            </a:r>
          </a:p>
          <a:p>
            <a:pPr>
              <a:buNone/>
            </a:pPr>
            <a:r>
              <a:rPr lang="pt-BR" sz="1300" dirty="0" smtClean="0"/>
              <a:t>3. Homogeneizar a insulina, se suspensão.</a:t>
            </a:r>
          </a:p>
          <a:p>
            <a:pPr>
              <a:buNone/>
            </a:pPr>
            <a:r>
              <a:rPr lang="pt-BR" sz="1300" dirty="0" smtClean="0"/>
              <a:t>4. Proceder à desinfecção da borracha do frasco de insulina com algodão embebido em álcool 70%.</a:t>
            </a:r>
          </a:p>
          <a:p>
            <a:pPr>
              <a:buNone/>
            </a:pPr>
            <a:r>
              <a:rPr lang="pt-BR" sz="1300" dirty="0" smtClean="0"/>
              <a:t>5. Manter o protetor da agulha e puxar o êmbolo até a graduação correspondente à dose de insulina prescrita.</a:t>
            </a:r>
          </a:p>
          <a:p>
            <a:pPr>
              <a:buNone/>
            </a:pPr>
            <a:r>
              <a:rPr lang="pt-BR" sz="1300" dirty="0" smtClean="0"/>
              <a:t>6. Retirar o protetor da agulha e injetar o ar dentro do frasco de insulina.</a:t>
            </a:r>
          </a:p>
          <a:p>
            <a:pPr>
              <a:buNone/>
            </a:pPr>
            <a:r>
              <a:rPr lang="pt-BR" sz="1300" dirty="0" smtClean="0"/>
              <a:t>7. Posicionar o frasco de cabeça para baixo, sem retirar a agulha, e aspirar a insulina até a dose prescrita.</a:t>
            </a:r>
          </a:p>
          <a:p>
            <a:pPr>
              <a:buNone/>
            </a:pPr>
            <a:r>
              <a:rPr lang="pt-BR" sz="1300" dirty="0" smtClean="0"/>
              <a:t>8. Eliminar bolhas de ar, se existentes, realizando movimentos com as pontas dos dedos até que as bolhas atinjam o bico da seringa para serem eliminadas.</a:t>
            </a:r>
          </a:p>
          <a:p>
            <a:pPr>
              <a:buNone/>
            </a:pPr>
            <a:r>
              <a:rPr lang="pt-BR" sz="1300" dirty="0" smtClean="0"/>
              <a:t>9. Virar o frasco para a posição inicial.</a:t>
            </a:r>
          </a:p>
          <a:p>
            <a:pPr>
              <a:buNone/>
            </a:pPr>
            <a:r>
              <a:rPr lang="pt-BR" sz="1300" dirty="0" smtClean="0"/>
              <a:t>10. Remover a agulha do frasco, protegendo- a até o momento da aplicação.</a:t>
            </a:r>
            <a:endParaRPr lang="pt-BR" sz="13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714876" y="214290"/>
            <a:ext cx="3857652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>
                  <a:lumMod val="40000"/>
                  <a:lumOff val="60000"/>
                </a:schemeClr>
              </a:buClr>
              <a:buFont typeface="Courier New" pitchFamily="49" charset="0"/>
              <a:buChar char="o"/>
            </a:pPr>
            <a:r>
              <a:rPr lang="pt-BR" sz="1300" b="1" dirty="0" smtClean="0"/>
              <a:t>   Técnica de aplicação com seringa</a:t>
            </a:r>
          </a:p>
          <a:p>
            <a:endParaRPr lang="pt-BR" sz="1300" b="1" dirty="0" smtClean="0"/>
          </a:p>
          <a:p>
            <a:r>
              <a:rPr lang="pt-BR" sz="1300" dirty="0" smtClean="0"/>
              <a:t>1. Realizar </a:t>
            </a:r>
            <a:r>
              <a:rPr lang="pt-BR" sz="1300" dirty="0" err="1" smtClean="0"/>
              <a:t>antissepsia</a:t>
            </a:r>
            <a:r>
              <a:rPr lang="pt-BR" sz="1300" dirty="0" smtClean="0"/>
              <a:t> com álcool 70%</a:t>
            </a:r>
          </a:p>
          <a:p>
            <a:r>
              <a:rPr lang="pt-BR" sz="1300" dirty="0" smtClean="0"/>
              <a:t>no local escolhido para aplicação.</a:t>
            </a:r>
          </a:p>
          <a:p>
            <a:r>
              <a:rPr lang="pt-BR" sz="1300" dirty="0" smtClean="0"/>
              <a:t>Esperar secar.</a:t>
            </a:r>
          </a:p>
          <a:p>
            <a:endParaRPr lang="pt-BR" sz="1300" dirty="0" smtClean="0"/>
          </a:p>
          <a:p>
            <a:r>
              <a:rPr lang="pt-BR" sz="1300" dirty="0" smtClean="0"/>
              <a:t>2. Realizar a prega subcutânea.</a:t>
            </a:r>
          </a:p>
          <a:p>
            <a:endParaRPr lang="pt-BR" sz="1300" dirty="0" smtClean="0"/>
          </a:p>
          <a:p>
            <a:r>
              <a:rPr lang="pt-BR" sz="1300" dirty="0" smtClean="0"/>
              <a:t>3. Introduzir a agulha com movimento</a:t>
            </a:r>
          </a:p>
          <a:p>
            <a:r>
              <a:rPr lang="pt-BR" sz="1300" dirty="0" smtClean="0"/>
              <a:t>único, rápido, firme e leve.</a:t>
            </a:r>
          </a:p>
          <a:p>
            <a:endParaRPr lang="pt-BR" sz="1300" dirty="0" smtClean="0"/>
          </a:p>
          <a:p>
            <a:r>
              <a:rPr lang="pt-BR" sz="1300" dirty="0" smtClean="0"/>
              <a:t>4. Injetar insulina continuamente.</a:t>
            </a:r>
          </a:p>
          <a:p>
            <a:endParaRPr lang="pt-BR" sz="1300" dirty="0" smtClean="0"/>
          </a:p>
          <a:p>
            <a:r>
              <a:rPr lang="pt-BR" sz="1300" dirty="0" smtClean="0"/>
              <a:t>5. Manter a agulha no subcutâneo</a:t>
            </a:r>
          </a:p>
          <a:p>
            <a:r>
              <a:rPr lang="pt-BR" sz="1300" dirty="0" smtClean="0"/>
              <a:t>por, no mínimo, 5 segundos.</a:t>
            </a:r>
          </a:p>
          <a:p>
            <a:endParaRPr lang="pt-BR" sz="1300" dirty="0" smtClean="0"/>
          </a:p>
          <a:p>
            <a:r>
              <a:rPr lang="pt-BR" sz="1300" dirty="0" smtClean="0"/>
              <a:t>6. Remover a agulha suavemente,</a:t>
            </a:r>
          </a:p>
          <a:p>
            <a:r>
              <a:rPr lang="pt-BR" sz="1300" dirty="0" smtClean="0"/>
              <a:t>com movimento único.</a:t>
            </a:r>
          </a:p>
          <a:p>
            <a:endParaRPr lang="pt-BR" sz="1300" dirty="0" smtClean="0"/>
          </a:p>
          <a:p>
            <a:r>
              <a:rPr lang="pt-BR" sz="1300" dirty="0" smtClean="0"/>
              <a:t>7. Soltar a prega subcutânea.</a:t>
            </a:r>
          </a:p>
          <a:p>
            <a:endParaRPr lang="pt-BR" sz="1300" dirty="0" smtClean="0"/>
          </a:p>
          <a:p>
            <a:r>
              <a:rPr lang="pt-BR" sz="1300" dirty="0" smtClean="0"/>
              <a:t>8. Realizar suave pressão local por alguns</a:t>
            </a:r>
          </a:p>
          <a:p>
            <a:r>
              <a:rPr lang="pt-BR" sz="1300" dirty="0" smtClean="0"/>
              <a:t>segundos, caso ocorra sangramento.</a:t>
            </a:r>
          </a:p>
          <a:p>
            <a:r>
              <a:rPr lang="pt-BR" sz="1300" dirty="0" smtClean="0"/>
              <a:t>Não massagear.</a:t>
            </a:r>
          </a:p>
          <a:p>
            <a:endParaRPr lang="pt-BR" sz="1300" dirty="0" smtClean="0"/>
          </a:p>
          <a:p>
            <a:r>
              <a:rPr lang="pt-BR" sz="1300" dirty="0" smtClean="0"/>
              <a:t>9. Descartar o material em coletor</a:t>
            </a:r>
          </a:p>
          <a:p>
            <a:r>
              <a:rPr lang="pt-BR" sz="1300" dirty="0" smtClean="0"/>
              <a:t>apropriado.</a:t>
            </a:r>
            <a:endParaRPr lang="pt-BR" sz="13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85720" y="6396335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SOCIEDADE BRASILEIRA DE DIABETES. </a:t>
            </a:r>
            <a:r>
              <a:rPr lang="pt-BR" sz="1200" b="1" dirty="0" smtClean="0"/>
              <a:t>Diretriz da Sociedade Brasileira de Diabetes 2013-2014. </a:t>
            </a:r>
            <a:r>
              <a:rPr lang="pt-BR" sz="1200" dirty="0" smtClean="0"/>
              <a:t>Rio de Janeiro, Guanabara </a:t>
            </a:r>
            <a:r>
              <a:rPr lang="pt-BR" sz="1200" dirty="0" err="1" smtClean="0"/>
              <a:t>Koogan</a:t>
            </a:r>
            <a:r>
              <a:rPr lang="pt-BR" sz="1200" dirty="0" smtClean="0"/>
              <a:t>, 2014. 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Insulina</a:t>
            </a:r>
            <a:endParaRPr lang="pt-BR" dirty="0"/>
          </a:p>
        </p:txBody>
      </p:sp>
      <p:pic>
        <p:nvPicPr>
          <p:cNvPr id="1026" name="Picture 2" descr="http://www.medicinanet.com.br/imagens/201202101404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3856572" cy="2643182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428596" y="4714884"/>
            <a:ext cx="4929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Figura 01: Estrutura da pró insulina humana. Fonte: </a:t>
            </a:r>
            <a:r>
              <a:rPr lang="pt-BR" sz="1200" dirty="0" err="1" smtClean="0"/>
              <a:t>MedicinaNet</a:t>
            </a:r>
            <a:endParaRPr lang="pt-BR" sz="1200" dirty="0"/>
          </a:p>
        </p:txBody>
      </p:sp>
      <p:pic>
        <p:nvPicPr>
          <p:cNvPr id="1028" name="Picture 4" descr="http://2.bp.blogspot.com/_6i2OhdaGDa4/SwfradC75HI/AAAAAAAAACQ/oEQoAwM5wQQ/s400/insulina+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857364"/>
            <a:ext cx="2143140" cy="245246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6072198" y="4643446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Figura 02: Primeira insulina comercializada. Fonte: </a:t>
            </a:r>
            <a:r>
              <a:rPr lang="pt-BR" sz="1200" dirty="0" err="1" smtClean="0"/>
              <a:t>bioinsulinablogspot</a:t>
            </a:r>
            <a:endParaRPr lang="pt-BR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8596" y="214290"/>
            <a:ext cx="7467600" cy="4873752"/>
          </a:xfrm>
        </p:spPr>
        <p:txBody>
          <a:bodyPr/>
          <a:lstStyle/>
          <a:p>
            <a:endParaRPr lang="pt-BR" dirty="0" smtClean="0"/>
          </a:p>
          <a:p>
            <a:pPr lvl="1"/>
            <a:r>
              <a:rPr lang="pt-BR" b="1" dirty="0" smtClean="0"/>
              <a:t>Canetas</a:t>
            </a:r>
          </a:p>
          <a:p>
            <a:pPr lvl="2"/>
            <a:r>
              <a:rPr lang="pt-BR" dirty="0" smtClean="0"/>
              <a:t>recarregáveis e descartáveis</a:t>
            </a:r>
          </a:p>
          <a:p>
            <a:pPr lvl="2"/>
            <a:r>
              <a:rPr lang="pt-BR" dirty="0" smtClean="0"/>
              <a:t>facilidade e a praticidade no manuseio para preparo e registro da dose</a:t>
            </a:r>
          </a:p>
          <a:p>
            <a:pPr lvl="2"/>
            <a:r>
              <a:rPr lang="pt-BR" dirty="0" smtClean="0"/>
              <a:t>agulhas mais curtas e mais finas.</a:t>
            </a:r>
          </a:p>
          <a:p>
            <a:pPr lvl="2"/>
            <a:endParaRPr lang="pt-BR" dirty="0" smtClean="0"/>
          </a:p>
          <a:p>
            <a:pPr lvl="2">
              <a:buNone/>
            </a:pPr>
            <a:endParaRPr lang="pt-BR" dirty="0"/>
          </a:p>
        </p:txBody>
      </p:sp>
      <p:pic>
        <p:nvPicPr>
          <p:cNvPr id="2050" name="Picture 2" descr="http://www.walterfeldman.com.br/portal/wp-content/uploads/2013/05/cane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00306"/>
            <a:ext cx="3629003" cy="2490793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357158" y="5072074"/>
            <a:ext cx="3929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Figura 11 - Caneta descartável de insulina </a:t>
            </a:r>
            <a:r>
              <a:rPr lang="pt-BR" sz="1100" dirty="0" err="1" smtClean="0"/>
              <a:t>levemir</a:t>
            </a:r>
            <a:r>
              <a:rPr lang="pt-BR" sz="1100" dirty="0" smtClean="0"/>
              <a:t> </a:t>
            </a:r>
            <a:r>
              <a:rPr lang="pt-BR" sz="1100" dirty="0" err="1" smtClean="0"/>
              <a:t>Flexpen</a:t>
            </a:r>
            <a:r>
              <a:rPr lang="pt-BR" sz="1100" dirty="0" smtClean="0"/>
              <a:t>. Disponível em:</a:t>
            </a:r>
            <a:r>
              <a:rPr lang="pt-BR" sz="1100" dirty="0" smtClean="0">
                <a:hlinkClick r:id="rId3"/>
              </a:rPr>
              <a:t>http://www.walterfeldman.com.br/portal/proposta-novo-kit-do-sus-para-pessoas-com-diabetes/</a:t>
            </a:r>
            <a:r>
              <a:rPr lang="pt-BR" sz="1100" dirty="0" smtClean="0"/>
              <a:t>.</a:t>
            </a:r>
            <a:endParaRPr lang="pt-BR" sz="1100" dirty="0"/>
          </a:p>
        </p:txBody>
      </p:sp>
      <p:pic>
        <p:nvPicPr>
          <p:cNvPr id="2052" name="Picture 4" descr="http://www.diabetologieportal.de/content/images/usr/6378_b.jpg"/>
          <p:cNvPicPr>
            <a:picLocks noChangeAspect="1" noChangeArrowheads="1"/>
          </p:cNvPicPr>
          <p:nvPr/>
        </p:nvPicPr>
        <p:blipFill>
          <a:blip r:embed="rId4"/>
          <a:srcRect t="2819"/>
          <a:stretch>
            <a:fillRect/>
          </a:stretch>
        </p:blipFill>
        <p:spPr bwMode="auto">
          <a:xfrm>
            <a:off x="4714876" y="2500306"/>
            <a:ext cx="3357586" cy="2462589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4500562" y="5214950"/>
            <a:ext cx="38576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Figura 12 – Caneta de insulina recarregável </a:t>
            </a:r>
            <a:r>
              <a:rPr lang="pt-BR" sz="1100" dirty="0" err="1" smtClean="0"/>
              <a:t>Lantus</a:t>
            </a:r>
            <a:r>
              <a:rPr lang="pt-BR" sz="1100" dirty="0" smtClean="0"/>
              <a:t> </a:t>
            </a:r>
            <a:r>
              <a:rPr lang="pt-BR" sz="1100" dirty="0" err="1" smtClean="0"/>
              <a:t>clikstar</a:t>
            </a:r>
            <a:r>
              <a:rPr lang="pt-BR" sz="1100" dirty="0" smtClean="0"/>
              <a:t>. Disponível em:</a:t>
            </a:r>
            <a:r>
              <a:rPr lang="pt-BR" sz="1100" dirty="0" smtClean="0">
                <a:hlinkClick r:id="rId5"/>
              </a:rPr>
              <a:t>http://www.diabetologieportal.de/Insulinpens/ClikStar/Bedienung/1-Der-ClikStar-im-Ueberblick.htm?ID=6378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85720" y="6396335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SOCIEDADE BRASILEIRA DE DIABETES. </a:t>
            </a:r>
            <a:r>
              <a:rPr lang="pt-BR" sz="1200" b="1" dirty="0" smtClean="0"/>
              <a:t>Diretriz da Sociedade Brasileira de Diabetes 2013-2014. </a:t>
            </a:r>
            <a:r>
              <a:rPr lang="pt-BR" sz="1200" dirty="0" smtClean="0"/>
              <a:t>Rio de Janeiro, Guanabara </a:t>
            </a:r>
            <a:r>
              <a:rPr lang="pt-BR" sz="1200" dirty="0" err="1" smtClean="0"/>
              <a:t>Koogan</a:t>
            </a:r>
            <a:r>
              <a:rPr lang="pt-BR" sz="1200" dirty="0" smtClean="0"/>
              <a:t>, 2014. 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42844" y="0"/>
            <a:ext cx="3571900" cy="49720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1200" dirty="0" smtClean="0"/>
              <a:t>1. Lavar e secar as mãos.</a:t>
            </a:r>
          </a:p>
          <a:p>
            <a:pPr>
              <a:buNone/>
            </a:pPr>
            <a:r>
              <a:rPr lang="pt-BR" sz="1200" dirty="0" smtClean="0"/>
              <a:t>2. Reunir o material necessário: caneta e insulina, agulha, algodão e álcool 70%.</a:t>
            </a:r>
          </a:p>
          <a:p>
            <a:pPr>
              <a:buNone/>
            </a:pPr>
            <a:r>
              <a:rPr lang="pt-BR" sz="1200" dirty="0" smtClean="0"/>
              <a:t>3. Homogeneizar a insulina, se suspensão.</a:t>
            </a:r>
          </a:p>
          <a:p>
            <a:pPr>
              <a:buNone/>
            </a:pPr>
            <a:r>
              <a:rPr lang="pt-BR" sz="1200" dirty="0" smtClean="0"/>
              <a:t>4. Realizar desinfecção com álcool 70%, no local em que será acoplada a agulha e esperar secar.</a:t>
            </a:r>
          </a:p>
          <a:p>
            <a:pPr>
              <a:buNone/>
            </a:pPr>
            <a:r>
              <a:rPr lang="pt-BR" sz="1200" dirty="0" smtClean="0"/>
              <a:t>5. Colocar uma agulha nova na caneta/ extremidade do refil.</a:t>
            </a:r>
          </a:p>
          <a:p>
            <a:pPr>
              <a:buNone/>
            </a:pPr>
            <a:r>
              <a:rPr lang="pt-BR" sz="1200" dirty="0" smtClean="0"/>
              <a:t>6. Comprovar fluxo de insulina conforme orientação do fabricante.</a:t>
            </a:r>
          </a:p>
          <a:p>
            <a:pPr>
              <a:buNone/>
            </a:pPr>
            <a:r>
              <a:rPr lang="pt-BR" sz="1200" dirty="0" smtClean="0"/>
              <a:t>7. Selecionar a dose de insulina necessária.</a:t>
            </a:r>
          </a:p>
          <a:p>
            <a:pPr>
              <a:buNone/>
            </a:pPr>
            <a:r>
              <a:rPr lang="pt-BR" sz="1200" dirty="0" smtClean="0"/>
              <a:t>8. Realizar </a:t>
            </a:r>
            <a:r>
              <a:rPr lang="pt-BR" sz="1200" dirty="0" err="1" smtClean="0"/>
              <a:t>antissepsia</a:t>
            </a:r>
            <a:r>
              <a:rPr lang="pt-BR" sz="1200" dirty="0" smtClean="0"/>
              <a:t> com álcool 70% no local escolhido para a aplicação e esperar secar.</a:t>
            </a:r>
          </a:p>
          <a:p>
            <a:pPr>
              <a:buNone/>
            </a:pPr>
            <a:r>
              <a:rPr lang="pt-BR" sz="1200" dirty="0" smtClean="0"/>
              <a:t>9. Realizar prega subcutânea, se indicado.</a:t>
            </a:r>
          </a:p>
          <a:p>
            <a:pPr>
              <a:buNone/>
            </a:pPr>
            <a:r>
              <a:rPr lang="pt-BR" sz="1200" dirty="0" smtClean="0"/>
              <a:t>10. Introduzir a agulha no subcutâneo.</a:t>
            </a:r>
          </a:p>
          <a:p>
            <a:pPr>
              <a:buNone/>
            </a:pPr>
            <a:r>
              <a:rPr lang="pt-BR" sz="1200" dirty="0" smtClean="0"/>
              <a:t>11. Pressionar o botão injetor da caneta para injetar a insulina.</a:t>
            </a:r>
          </a:p>
          <a:p>
            <a:pPr>
              <a:buNone/>
            </a:pPr>
            <a:r>
              <a:rPr lang="pt-BR" sz="1200" dirty="0" smtClean="0"/>
              <a:t>12. Aguardar, no mínimo, 10 segundos para retirar a agulha.</a:t>
            </a:r>
          </a:p>
          <a:p>
            <a:pPr>
              <a:buNone/>
            </a:pPr>
            <a:r>
              <a:rPr lang="pt-BR" sz="1200" dirty="0" smtClean="0"/>
              <a:t>13. Retirar a agulha.</a:t>
            </a:r>
          </a:p>
          <a:p>
            <a:pPr>
              <a:buNone/>
            </a:pPr>
            <a:r>
              <a:rPr lang="pt-BR" sz="1200" dirty="0" smtClean="0"/>
              <a:t>14. Soltar a prega subcutânea.</a:t>
            </a:r>
          </a:p>
          <a:p>
            <a:pPr>
              <a:buNone/>
            </a:pPr>
            <a:r>
              <a:rPr lang="pt-BR" sz="1200" dirty="0" smtClean="0"/>
              <a:t>15. Remover a agulha da caneta usando</a:t>
            </a:r>
          </a:p>
          <a:p>
            <a:pPr>
              <a:buNone/>
            </a:pPr>
            <a:r>
              <a:rPr lang="pt-BR" sz="1200" dirty="0" smtClean="0"/>
              <a:t>      o protetor externo.</a:t>
            </a:r>
          </a:p>
          <a:p>
            <a:pPr>
              <a:buNone/>
            </a:pPr>
            <a:r>
              <a:rPr lang="pt-BR" sz="1200" dirty="0" smtClean="0"/>
              <a:t>16. Descartar a agulha em coletor</a:t>
            </a:r>
          </a:p>
          <a:p>
            <a:pPr>
              <a:buNone/>
            </a:pPr>
            <a:r>
              <a:rPr lang="pt-BR" sz="1200" dirty="0" smtClean="0"/>
              <a:t>      apropriado.</a:t>
            </a:r>
          </a:p>
          <a:p>
            <a:pPr>
              <a:buNone/>
            </a:pPr>
            <a:r>
              <a:rPr lang="pt-BR" sz="1200" dirty="0" smtClean="0"/>
              <a:t>17. Recolocar a tampa da caneta.</a:t>
            </a:r>
            <a:endParaRPr lang="pt-BR" sz="1200" dirty="0"/>
          </a:p>
        </p:txBody>
      </p:sp>
      <p:cxnSp>
        <p:nvCxnSpPr>
          <p:cNvPr id="6" name="Conector de seta reta 5"/>
          <p:cNvCxnSpPr/>
          <p:nvPr/>
        </p:nvCxnSpPr>
        <p:spPr>
          <a:xfrm>
            <a:off x="3143240" y="171448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0" y="6396335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SOCIEDADE BRASILEIRA DE DIABETES. </a:t>
            </a:r>
            <a:r>
              <a:rPr lang="pt-BR" sz="1200" b="1" dirty="0" smtClean="0"/>
              <a:t>Diretriz da Sociedade Brasileira de Diabetes 2013-2014. </a:t>
            </a:r>
            <a:r>
              <a:rPr lang="pt-BR" sz="1200" dirty="0" smtClean="0"/>
              <a:t>Rio de Janeiro, Guanabara </a:t>
            </a:r>
            <a:r>
              <a:rPr lang="pt-BR" sz="1200" dirty="0" err="1" smtClean="0"/>
              <a:t>Koogan</a:t>
            </a:r>
            <a:r>
              <a:rPr lang="pt-BR" sz="1200" dirty="0" smtClean="0"/>
              <a:t>, 2014. </a:t>
            </a:r>
            <a:endParaRPr lang="pt-BR" sz="12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500430" y="3857628"/>
            <a:ext cx="564357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Figura 10: Indicações e recomendações para uso de agulhas. SOCIEDADE BRASILEIRA DE DIABETES. </a:t>
            </a:r>
            <a:r>
              <a:rPr lang="pt-BR" sz="1050" b="1" dirty="0" smtClean="0"/>
              <a:t>Diretriz da Sociedade Brasileira de Diabetes 2013-2014. </a:t>
            </a:r>
            <a:r>
              <a:rPr lang="pt-BR" sz="1050" dirty="0" smtClean="0"/>
              <a:t>Rio de Janeiro, Guanabara </a:t>
            </a:r>
            <a:r>
              <a:rPr lang="pt-BR" sz="1050" dirty="0" err="1" smtClean="0"/>
              <a:t>Koogan</a:t>
            </a:r>
            <a:r>
              <a:rPr lang="pt-BR" sz="1050" dirty="0" smtClean="0"/>
              <a:t>, 2014. p 217. </a:t>
            </a:r>
            <a:endParaRPr lang="pt-BR" sz="1050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/>
          <a:srcRect l="5273" t="27187" r="30273" b="20312"/>
          <a:stretch>
            <a:fillRect/>
          </a:stretch>
        </p:blipFill>
        <p:spPr bwMode="auto">
          <a:xfrm>
            <a:off x="3643306" y="642918"/>
            <a:ext cx="500066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00034" y="214290"/>
            <a:ext cx="7072362" cy="3000396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 smtClean="0"/>
              <a:t>Bomba de Infusão Contínua(Bomba de insulina):</a:t>
            </a:r>
          </a:p>
          <a:p>
            <a:endParaRPr lang="pt-BR" sz="1400" b="1" dirty="0" smtClean="0"/>
          </a:p>
          <a:p>
            <a:pPr lvl="1"/>
            <a:r>
              <a:rPr lang="pt-BR" sz="1400" dirty="0" err="1" smtClean="0"/>
              <a:t>Gold-standard</a:t>
            </a:r>
            <a:r>
              <a:rPr lang="pt-BR" sz="1400" dirty="0" smtClean="0"/>
              <a:t>- Imita de maneira mais próxima a ação do pâncreas, fornecendo constantemente pequenas doses (pré-programadas- basal) de insulina para o corpo e </a:t>
            </a:r>
            <a:r>
              <a:rPr lang="pt-BR" sz="1400" dirty="0" err="1" smtClean="0"/>
              <a:t>bolus</a:t>
            </a:r>
            <a:r>
              <a:rPr lang="pt-BR" sz="1400" dirty="0" smtClean="0"/>
              <a:t> de insulina programados pelo paciente, conforme necessário.</a:t>
            </a:r>
          </a:p>
          <a:p>
            <a:pPr lvl="1"/>
            <a:r>
              <a:rPr lang="pt-BR" sz="1400" dirty="0" smtClean="0"/>
              <a:t>Insulinas R ou, preferencialmente, UR.</a:t>
            </a:r>
          </a:p>
          <a:p>
            <a:pPr lvl="1"/>
            <a:r>
              <a:rPr lang="pt-BR" sz="1400" dirty="0" smtClean="0"/>
              <a:t>O local da infusão (o local onde a cânula é aplicada) deve ser mudado a cada </a:t>
            </a:r>
            <a:r>
              <a:rPr lang="pt-BR" sz="1400" b="1" dirty="0" smtClean="0"/>
              <a:t>2 a 3 dias</a:t>
            </a:r>
            <a:r>
              <a:rPr lang="pt-BR" sz="1400" dirty="0" smtClean="0"/>
              <a:t>. </a:t>
            </a:r>
          </a:p>
          <a:p>
            <a:pPr lvl="1"/>
            <a:r>
              <a:rPr lang="pt-BR" sz="1400" dirty="0" smtClean="0"/>
              <a:t>Os testes de glicemia são fundamentais</a:t>
            </a:r>
          </a:p>
          <a:p>
            <a:pPr lvl="1"/>
            <a:r>
              <a:rPr lang="pt-BR" sz="1400" dirty="0" smtClean="0"/>
              <a:t>Contar corretamente os carboidratos </a:t>
            </a:r>
          </a:p>
          <a:p>
            <a:pPr lvl="1">
              <a:buNone/>
            </a:pPr>
            <a:r>
              <a:rPr lang="pt-BR" sz="1600" dirty="0" smtClean="0"/>
              <a:t> </a:t>
            </a:r>
          </a:p>
          <a:p>
            <a:pPr lvl="1"/>
            <a:endParaRPr lang="pt-BR" dirty="0" smtClean="0"/>
          </a:p>
          <a:p>
            <a:pPr lvl="2">
              <a:buNone/>
            </a:pPr>
            <a:endParaRPr lang="pt-BR" dirty="0" smtClean="0"/>
          </a:p>
          <a:p>
            <a:pPr lvl="1"/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8215338" y="314324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-428660" y="3214686"/>
            <a:ext cx="3500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Courier New" pitchFamily="49" charset="0"/>
              <a:buChar char="o"/>
            </a:pPr>
            <a:r>
              <a:rPr lang="pt-BR" sz="1400" b="1" dirty="0" smtClean="0"/>
              <a:t>Vantagens </a:t>
            </a:r>
            <a:r>
              <a:rPr lang="pt-BR" sz="1400" dirty="0" smtClean="0"/>
              <a:t>: </a:t>
            </a:r>
          </a:p>
          <a:p>
            <a:pPr lvl="1">
              <a:buFont typeface="Courier New" pitchFamily="49" charset="0"/>
              <a:buChar char="o"/>
            </a:pPr>
            <a:endParaRPr lang="pt-BR" sz="1400" dirty="0" smtClean="0"/>
          </a:p>
          <a:p>
            <a:pPr lvl="2">
              <a:buFont typeface="Arial" pitchFamily="34" charset="0"/>
              <a:buChar char="•"/>
            </a:pPr>
            <a:r>
              <a:rPr lang="pt-BR" sz="1400" dirty="0" smtClean="0"/>
              <a:t>Melhora do controle glicêmico</a:t>
            </a:r>
          </a:p>
          <a:p>
            <a:pPr lvl="2">
              <a:buFont typeface="Arial" pitchFamily="34" charset="0"/>
              <a:buChar char="•"/>
            </a:pPr>
            <a:r>
              <a:rPr lang="pt-BR" sz="1400" dirty="0" smtClean="0"/>
              <a:t> Melhor qualidade de vida (menos contas nas bombas inteligentes, menos picadas) </a:t>
            </a:r>
          </a:p>
          <a:p>
            <a:pPr lvl="2">
              <a:buFont typeface="Arial" pitchFamily="34" charset="0"/>
              <a:buChar char="•"/>
            </a:pPr>
            <a:r>
              <a:rPr lang="pt-BR" sz="1400" dirty="0" smtClean="0"/>
              <a:t>Menor risco de hipoglicemia. </a:t>
            </a:r>
          </a:p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714876" y="3143248"/>
            <a:ext cx="407196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Courier New" pitchFamily="49" charset="0"/>
              <a:buChar char="o"/>
            </a:pPr>
            <a:r>
              <a:rPr lang="pt-BR" sz="1400" b="1" dirty="0" smtClean="0"/>
              <a:t> Desvantagens:</a:t>
            </a:r>
          </a:p>
          <a:p>
            <a:pPr lvl="1">
              <a:buFont typeface="Courier New" pitchFamily="49" charset="0"/>
              <a:buChar char="o"/>
            </a:pPr>
            <a:endParaRPr lang="pt-BR" sz="1400" b="1" dirty="0" smtClean="0"/>
          </a:p>
          <a:p>
            <a:pPr lvl="2">
              <a:buFont typeface="Arial" pitchFamily="34" charset="0"/>
              <a:buChar char="•"/>
            </a:pPr>
            <a:r>
              <a:rPr lang="pt-BR" sz="1400" dirty="0" smtClean="0"/>
              <a:t>Necessita de uma boa seleção do paciente para que o tratamento tenha bons resultados.</a:t>
            </a:r>
          </a:p>
          <a:p>
            <a:pPr lvl="2">
              <a:buFont typeface="Arial" pitchFamily="34" charset="0"/>
              <a:buChar char="•"/>
            </a:pPr>
            <a:r>
              <a:rPr lang="pt-BR" sz="1400" dirty="0" smtClean="0"/>
              <a:t> Risco de elevação rápida da glicemia por problema na infusão de insulina, que requer </a:t>
            </a:r>
            <a:r>
              <a:rPr lang="pt-BR" sz="1400" dirty="0" err="1" smtClean="0"/>
              <a:t>automonitorização</a:t>
            </a:r>
            <a:r>
              <a:rPr lang="pt-BR" sz="1400" dirty="0" smtClean="0"/>
              <a:t> </a:t>
            </a:r>
            <a:r>
              <a:rPr lang="pt-BR" sz="1400" dirty="0" err="1" smtClean="0"/>
              <a:t>frequente</a:t>
            </a:r>
            <a:r>
              <a:rPr lang="pt-BR" sz="1400" dirty="0" smtClean="0"/>
              <a:t>, devido à falta de insulina residual circulante.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0" y="6000768"/>
            <a:ext cx="900115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SOCIEDADE BRASILEIRA DE DIABETES. </a:t>
            </a:r>
            <a:r>
              <a:rPr lang="pt-BR" sz="1100" b="1" dirty="0" smtClean="0"/>
              <a:t>Diagnóstico e tratamento do diabetes tipo 1 atualização 2012.</a:t>
            </a:r>
            <a:r>
              <a:rPr lang="pt-BR" sz="1100" dirty="0" smtClean="0"/>
              <a:t>  Rio de Janeiro, Nov.2012.</a:t>
            </a:r>
          </a:p>
          <a:p>
            <a:endParaRPr lang="pt-BR" sz="1100" dirty="0" smtClean="0"/>
          </a:p>
          <a:p>
            <a:r>
              <a:rPr lang="pt-BR" sz="1100" dirty="0" smtClean="0"/>
              <a:t>MEDTRONIC. </a:t>
            </a:r>
            <a:r>
              <a:rPr lang="pt-BR" sz="1100" b="1" dirty="0" smtClean="0"/>
              <a:t>O que é uma bomba de insulina.</a:t>
            </a:r>
            <a:r>
              <a:rPr lang="pt-BR" sz="1100" dirty="0" smtClean="0"/>
              <a:t> Disponível em:&lt;http://www.medtronicdiabetes.com.br/acerca-da-diabetes/o-que-e-uma-bomba-de-insulina.html&gt;.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s.comunidades.net/dra/draanafigueiredo/image_27.jpg"/>
          <p:cNvPicPr>
            <a:picLocks noChangeAspect="1" noChangeArrowheads="1"/>
          </p:cNvPicPr>
          <p:nvPr/>
        </p:nvPicPr>
        <p:blipFill>
          <a:blip r:embed="rId2"/>
          <a:srcRect t="2222" r="990"/>
          <a:stretch>
            <a:fillRect/>
          </a:stretch>
        </p:blipFill>
        <p:spPr bwMode="auto">
          <a:xfrm>
            <a:off x="285720" y="3429000"/>
            <a:ext cx="7143800" cy="3143272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7143768" y="3714752"/>
            <a:ext cx="15716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Figura 14: </a:t>
            </a:r>
            <a:r>
              <a:rPr lang="pt-BR" sz="1100" dirty="0" err="1" smtClean="0"/>
              <a:t>Pancrêas</a:t>
            </a:r>
            <a:r>
              <a:rPr lang="pt-BR" sz="1100" dirty="0" smtClean="0"/>
              <a:t> artificial. Disponível em:</a:t>
            </a:r>
            <a:r>
              <a:rPr lang="pt-BR" sz="1100" dirty="0" smtClean="0">
                <a:hlinkClick r:id="rId3"/>
              </a:rPr>
              <a:t>http://www.draanafigueiredo.com.br/index.</a:t>
            </a:r>
            <a:r>
              <a:rPr lang="pt-BR" sz="1100" dirty="0" err="1" smtClean="0">
                <a:hlinkClick r:id="rId3"/>
              </a:rPr>
              <a:t>php</a:t>
            </a:r>
            <a:r>
              <a:rPr lang="pt-BR" sz="1100" dirty="0" smtClean="0">
                <a:hlinkClick r:id="rId3"/>
              </a:rPr>
              <a:t>?pagina=1354786097_06</a:t>
            </a:r>
            <a:r>
              <a:rPr lang="pt-BR" sz="1100" dirty="0" smtClean="0"/>
              <a:t>.</a:t>
            </a:r>
            <a:endParaRPr lang="pt-BR" sz="1100" dirty="0"/>
          </a:p>
        </p:txBody>
      </p:sp>
      <p:pic>
        <p:nvPicPr>
          <p:cNvPr id="35842" name="Picture 2" descr="https://www1.accu-chek.com.br/multimedia/images/content/basics/tratamento-caracteristicas-accu-chek-spirit-1.jpg"/>
          <p:cNvPicPr>
            <a:picLocks noChangeAspect="1" noChangeArrowheads="1"/>
          </p:cNvPicPr>
          <p:nvPr/>
        </p:nvPicPr>
        <p:blipFill>
          <a:blip r:embed="rId4"/>
          <a:srcRect b="4545"/>
          <a:stretch>
            <a:fillRect/>
          </a:stretch>
        </p:blipFill>
        <p:spPr bwMode="auto">
          <a:xfrm>
            <a:off x="500034" y="0"/>
            <a:ext cx="6429420" cy="3214686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7072330" y="428604"/>
            <a:ext cx="178598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Figura 13: Bomba de infusão contínua </a:t>
            </a:r>
            <a:r>
              <a:rPr lang="pt-BR" sz="1100" dirty="0" err="1" smtClean="0"/>
              <a:t>Accu-Check</a:t>
            </a:r>
            <a:r>
              <a:rPr lang="pt-BR" sz="1100" dirty="0" smtClean="0"/>
              <a:t> </a:t>
            </a:r>
            <a:r>
              <a:rPr lang="pt-BR" sz="1100" dirty="0" err="1" smtClean="0"/>
              <a:t>spirit</a:t>
            </a:r>
            <a:r>
              <a:rPr lang="pt-BR" sz="1100" dirty="0" smtClean="0"/>
              <a:t>. Disponível em:</a:t>
            </a:r>
            <a:r>
              <a:rPr lang="pt-BR" sz="1100" dirty="0" err="1" smtClean="0">
                <a:hlinkClick r:id="rId5"/>
              </a:rPr>
              <a:t>https</a:t>
            </a:r>
            <a:r>
              <a:rPr lang="pt-BR" sz="1100" dirty="0" smtClean="0">
                <a:hlinkClick r:id="rId5"/>
              </a:rPr>
              <a:t>://www.accu-chek.com.br/br/entendendo-o-diabetes/tratamento-caracteristicas-accu-chek-spirit.html</a:t>
            </a:r>
            <a:r>
              <a:rPr lang="pt-BR" sz="1100" dirty="0" smtClean="0"/>
              <a:t>.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pt-BR" b="1" dirty="0" smtClean="0"/>
          </a:p>
          <a:p>
            <a:r>
              <a:rPr lang="pt-BR" b="1" dirty="0" smtClean="0"/>
              <a:t>Descarte:  </a:t>
            </a:r>
            <a:r>
              <a:rPr lang="pt-BR" sz="1400" b="1" dirty="0" smtClean="0"/>
              <a:t>p</a:t>
            </a:r>
            <a:r>
              <a:rPr lang="pt-BR" sz="1400" dirty="0" smtClean="0"/>
              <a:t>erfurocortantes e materiais com sangue resultantes da aplicação de insulina e realização de testes de glicemia, gerados no domicílio, sejam descartados em coletores específicos para perfurocortantes, como os utilizados nos serviços de saúde. Na ausência do coletor próprio para perfurocortantes, recomenda-se recipiente com características semelhantes ao coletor apropriado: identificado como material contaminado, inquebrável, paredes rígidas, resistentes à perfuração, boca larga e tampa</a:t>
            </a:r>
            <a:r>
              <a:rPr lang="pt-BR" sz="1800" dirty="0" smtClean="0"/>
              <a:t>.</a:t>
            </a:r>
          </a:p>
          <a:p>
            <a:endParaRPr lang="pt-BR" sz="1800" dirty="0" smtClean="0"/>
          </a:p>
          <a:p>
            <a:r>
              <a:rPr lang="pt-BR" b="1" dirty="0" smtClean="0"/>
              <a:t>Reuso : 	</a:t>
            </a:r>
          </a:p>
          <a:p>
            <a:pPr lvl="5">
              <a:buNone/>
            </a:pPr>
            <a:r>
              <a:rPr lang="pt-BR" sz="2800" b="1" dirty="0" smtClean="0"/>
              <a:t>       </a:t>
            </a:r>
            <a:r>
              <a:rPr lang="pt-BR" sz="2800" b="1" i="1" dirty="0" smtClean="0"/>
              <a:t>  PROIBIDO</a:t>
            </a:r>
            <a:endParaRPr lang="pt-BR" sz="2800" i="1" dirty="0" smtClean="0"/>
          </a:p>
          <a:p>
            <a:pPr>
              <a:buNone/>
            </a:pPr>
            <a:endParaRPr lang="pt-BR" sz="1400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285720" y="6396335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SOCIEDADE BRASILEIRA DE DIABETES. </a:t>
            </a:r>
            <a:r>
              <a:rPr lang="pt-BR" sz="1200" b="1" dirty="0" smtClean="0"/>
              <a:t>Diretriz da Sociedade Brasileira de Diabetes 2013-2014. </a:t>
            </a:r>
            <a:r>
              <a:rPr lang="pt-BR" sz="1200" dirty="0" smtClean="0"/>
              <a:t>Rio de Janeiro, Guanabara </a:t>
            </a:r>
            <a:r>
              <a:rPr lang="pt-BR" sz="1200" dirty="0" err="1" smtClean="0"/>
              <a:t>Koogan</a:t>
            </a:r>
            <a:r>
              <a:rPr lang="pt-BR" sz="1200" dirty="0" smtClean="0"/>
              <a:t>, 2014. 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bibliográficas </a:t>
            </a:r>
            <a:endParaRPr lang="pt-BR" dirty="0"/>
          </a:p>
        </p:txBody>
      </p:sp>
      <p:sp>
        <p:nvSpPr>
          <p:cNvPr id="5" name="Espaço Reservado para Conteúdo 4"/>
          <p:cNvSpPr txBox="1">
            <a:spLocks noGrp="1"/>
          </p:cNvSpPr>
          <p:nvPr>
            <p:ph sz="quarter" idx="1"/>
          </p:nvPr>
        </p:nvSpPr>
        <p:spPr>
          <a:xfrm>
            <a:off x="457200" y="1600200"/>
            <a:ext cx="7467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ASSOCIAÇÃO NACIONAL DE ASSISTÊNCIA AO DIABÉTICO. </a:t>
            </a:r>
            <a:r>
              <a:rPr lang="pt-BR" sz="1200" b="1" dirty="0" smtClean="0"/>
              <a:t>Tipos de Insulina. </a:t>
            </a:r>
            <a:r>
              <a:rPr lang="pt-BR" sz="1200" dirty="0" smtClean="0"/>
              <a:t>Disponível em:&lt; </a:t>
            </a:r>
            <a:r>
              <a:rPr lang="pt-BR" sz="1200" dirty="0" smtClean="0">
                <a:hlinkClick r:id="rId2"/>
              </a:rPr>
              <a:t>http://www.anad.com.br/institucional/Tipos.asp</a:t>
            </a:r>
            <a:r>
              <a:rPr lang="pt-BR" sz="1200" dirty="0" smtClean="0"/>
              <a:t>&gt;. Acessado em: 20 Abr. 2015. </a:t>
            </a:r>
          </a:p>
          <a:p>
            <a:endParaRPr lang="pt-BR" sz="1200" dirty="0" smtClean="0"/>
          </a:p>
          <a:p>
            <a:r>
              <a:rPr lang="pt-BR" sz="1200" dirty="0" smtClean="0"/>
              <a:t>EMA ERUROPA. </a:t>
            </a:r>
            <a:r>
              <a:rPr lang="pt-BR" sz="1200" b="1" dirty="0" smtClean="0"/>
              <a:t>RESUMO DAS CARACTERÍSTICAS  DO MEDICAMENTO</a:t>
            </a:r>
            <a:r>
              <a:rPr lang="pt-BR" sz="1200" dirty="0" smtClean="0"/>
              <a:t>. Disponível em: </a:t>
            </a:r>
            <a:r>
              <a:rPr lang="pt-BR" sz="1200" dirty="0" smtClean="0">
                <a:hlinkClick r:id="rId3"/>
              </a:rPr>
              <a:t>http://www.ema.europa.eu/docs/pt_PT/document_library/EPAR_Product_Information/human/002498/WC500138940.pdf</a:t>
            </a:r>
            <a:r>
              <a:rPr lang="pt-BR" sz="1200" dirty="0" smtClean="0"/>
              <a:t>. Acessado em: 20 Abr. 2015.</a:t>
            </a:r>
          </a:p>
          <a:p>
            <a:endParaRPr lang="pt-BR" sz="1200" dirty="0" smtClean="0"/>
          </a:p>
          <a:p>
            <a:r>
              <a:rPr lang="pt-BR" sz="1200" dirty="0" smtClean="0"/>
              <a:t>MEDTRONIC. </a:t>
            </a:r>
            <a:r>
              <a:rPr lang="pt-BR" sz="1200" b="1" dirty="0" smtClean="0"/>
              <a:t>O que é uma bomba de insulina.</a:t>
            </a:r>
            <a:r>
              <a:rPr lang="pt-BR" sz="1200" dirty="0" smtClean="0"/>
              <a:t> Disponível em:&lt;http://www.medtronicdiabetes.com.br/acerca-da-diabetes/o-que-e-uma-bomba-de-insulina.html&gt;. Acessado em: 21 Abr. 2015.</a:t>
            </a:r>
          </a:p>
          <a:p>
            <a:endParaRPr lang="pt-BR" sz="1200" dirty="0" smtClean="0"/>
          </a:p>
          <a:p>
            <a:r>
              <a:rPr lang="pt-BR" sz="1200" dirty="0" smtClean="0"/>
              <a:t> SOCIEDADE BRASILEIRA DE DIABETES. </a:t>
            </a:r>
            <a:r>
              <a:rPr lang="pt-BR" sz="1200" b="1" dirty="0" smtClean="0"/>
              <a:t>Diagnóstico e tratamento do diabetes tipo 1 atualização 2012.</a:t>
            </a:r>
            <a:r>
              <a:rPr lang="pt-BR" sz="1200" dirty="0" smtClean="0"/>
              <a:t>  Rio de Janeiro, Nov.2012. </a:t>
            </a:r>
          </a:p>
          <a:p>
            <a:endParaRPr lang="pt-BR" sz="1200" dirty="0" smtClean="0"/>
          </a:p>
          <a:p>
            <a:r>
              <a:rPr lang="pt-BR" sz="1200" dirty="0" smtClean="0"/>
              <a:t>SOCIEDADE BRASILEIRA DE DIABETES. </a:t>
            </a:r>
            <a:r>
              <a:rPr lang="pt-BR" sz="1200" b="1" dirty="0" smtClean="0"/>
              <a:t>Diretriz da Sociedade Brasileira de Diabetes 2013-2014. </a:t>
            </a:r>
            <a:r>
              <a:rPr lang="pt-BR" sz="1200" dirty="0" smtClean="0"/>
              <a:t>Rio de Janeiro, Guanabara </a:t>
            </a:r>
            <a:r>
              <a:rPr lang="pt-BR" sz="1200" dirty="0" err="1" smtClean="0"/>
              <a:t>Koogan</a:t>
            </a:r>
            <a:r>
              <a:rPr lang="pt-BR" sz="1200" dirty="0" smtClean="0"/>
              <a:t>, 2014. </a:t>
            </a:r>
          </a:p>
          <a:p>
            <a:endParaRPr lang="pt-BR" sz="1200" dirty="0" smtClean="0"/>
          </a:p>
          <a:p>
            <a:r>
              <a:rPr lang="pt-BR" sz="1200" dirty="0" smtClean="0"/>
              <a:t>SOCIEDADE BRASILEIRA DE DIABETES. </a:t>
            </a:r>
            <a:r>
              <a:rPr lang="pt-BR" sz="1200" b="1" dirty="0" smtClean="0"/>
              <a:t>Revisão sobre análogos de insulina: indicações e recomendações para a disponibilização pelos serviços públicos de saúde posicionamento oficial sbd nº 01/2011</a:t>
            </a:r>
            <a:r>
              <a:rPr lang="pt-BR" sz="1200" dirty="0" smtClean="0"/>
              <a:t>. Fev. 2011.</a:t>
            </a:r>
          </a:p>
          <a:p>
            <a:endParaRPr lang="pt-BR" sz="1200" dirty="0" smtClean="0"/>
          </a:p>
          <a:p>
            <a:endParaRPr lang="pt-BR" sz="1200" dirty="0" smtClean="0"/>
          </a:p>
          <a:p>
            <a:endParaRPr lang="pt-BR" sz="1200" dirty="0" smtClean="0"/>
          </a:p>
          <a:p>
            <a:endParaRPr lang="pt-BR" sz="1200" dirty="0" smtClean="0"/>
          </a:p>
          <a:p>
            <a:endParaRPr lang="pt-BR" sz="1200" dirty="0" smtClean="0"/>
          </a:p>
          <a:p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NPH (Neutral </a:t>
            </a:r>
            <a:r>
              <a:rPr lang="pt-BR" dirty="0" err="1" smtClean="0"/>
              <a:t>Protamine</a:t>
            </a:r>
            <a:r>
              <a:rPr lang="pt-BR" dirty="0" smtClean="0"/>
              <a:t> </a:t>
            </a:r>
            <a:r>
              <a:rPr lang="pt-BR" dirty="0" err="1" smtClean="0"/>
              <a:t>Hagedorn</a:t>
            </a:r>
            <a:r>
              <a:rPr lang="pt-BR" dirty="0" smtClean="0"/>
              <a:t>) – Conhecida como insulina lenta, foi a primeira a ser sintetizada com o objetivo de mimetizar a secreção de insulina basal. Tem duração de no máximo 12 horas, início de ação em 1-2 horas e pico de 2-4 horas. 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R (Regular) – Conhecida como insulina rápida, foi a primeira a ser sintetizada com o objetivo de mimetizar a secreção de insulina nos períodos </a:t>
            </a:r>
            <a:r>
              <a:rPr lang="pt-BR" dirty="0" err="1" smtClean="0"/>
              <a:t>prandiais</a:t>
            </a:r>
            <a:r>
              <a:rPr lang="pt-BR" dirty="0" smtClean="0"/>
              <a:t>. Tem duração de até 4 horas, início de ação em 30-45 minutos e pico de 1-2 horas.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Análogos da insulina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Substâncias sintéticas – modificações na estrutura molecular da insulina, que buscam mimetizar o mecanismo de secreção da insulina. </a:t>
            </a:r>
          </a:p>
          <a:p>
            <a:pPr>
              <a:buNone/>
            </a:pPr>
            <a:endParaRPr lang="pt-BR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214282" y="6211669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Fonte:SOCIEDADE BRASILEIRA DE DIABETES. </a:t>
            </a:r>
            <a:r>
              <a:rPr lang="pt-BR" sz="1200" b="1" dirty="0" smtClean="0"/>
              <a:t>Diagnóstico e tratamento do diabetes tipo 1 atualização 2012.</a:t>
            </a:r>
            <a:r>
              <a:rPr lang="pt-BR" sz="1200" dirty="0" smtClean="0"/>
              <a:t>  Rio de Janeiro, Nov.2012.</a:t>
            </a:r>
          </a:p>
          <a:p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Classificação</a:t>
            </a:r>
            <a:br>
              <a:rPr lang="pt-BR" dirty="0" smtClean="0"/>
            </a:br>
            <a:r>
              <a:rPr lang="pt-BR" sz="2000" dirty="0" smtClean="0"/>
              <a:t>de acordo com o tempo de ação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Ação prolongada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Ação </a:t>
            </a:r>
            <a:r>
              <a:rPr lang="pt-BR" dirty="0" err="1" smtClean="0"/>
              <a:t>ultrarrápida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142844" y="5380672"/>
            <a:ext cx="8001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ASSOCIAÇÃO NACIONAL DE ASSISTÊNCIA AO DIABÉTICO. </a:t>
            </a:r>
            <a:r>
              <a:rPr lang="pt-BR" sz="1200" b="1" dirty="0" smtClean="0"/>
              <a:t>Tipos de Insulina. </a:t>
            </a:r>
            <a:r>
              <a:rPr lang="pt-BR" sz="1200" dirty="0" smtClean="0"/>
              <a:t>Disponível em:&lt; http://www.anad.com.br/institucional/Tipos.asp&gt;.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357686" y="2071678"/>
            <a:ext cx="4071966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Ação Prolongada</a:t>
            </a:r>
          </a:p>
          <a:p>
            <a:endParaRPr lang="pt-BR" dirty="0" smtClean="0"/>
          </a:p>
          <a:p>
            <a:r>
              <a:rPr lang="pt-BR" dirty="0" smtClean="0">
                <a:solidFill>
                  <a:srgbClr val="FF0000"/>
                </a:solidFill>
              </a:rPr>
              <a:t>Ação Lenta/intermediaria – NPH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Ação Rápida – Regular</a:t>
            </a:r>
          </a:p>
          <a:p>
            <a:endParaRPr lang="pt-BR" dirty="0" smtClean="0">
              <a:solidFill>
                <a:srgbClr val="FF0000"/>
              </a:solidFill>
            </a:endParaRPr>
          </a:p>
          <a:p>
            <a:r>
              <a:rPr lang="pt-BR" dirty="0" smtClean="0"/>
              <a:t>Ação </a:t>
            </a:r>
            <a:r>
              <a:rPr lang="pt-BR" dirty="0" err="1" smtClean="0"/>
              <a:t>ultrarrápida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Ação prolongada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72452" cy="4873752"/>
          </a:xfrm>
        </p:spPr>
        <p:txBody>
          <a:bodyPr>
            <a:normAutofit/>
          </a:bodyPr>
          <a:lstStyle/>
          <a:p>
            <a:r>
              <a:rPr lang="pt-BR" dirty="0" smtClean="0"/>
              <a:t>Também chamada de insulina de longa duração ou basal – tentam imitar a secreção basal de insulina </a:t>
            </a:r>
            <a:r>
              <a:rPr lang="pt-BR" dirty="0" smtClean="0">
                <a:sym typeface="Wingdings" pitchFamily="2" charset="2"/>
              </a:rPr>
              <a:t> regular homeostase hepática da glicose no estado de jejum ou entre as refeições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Vantagens(Comparando com NPH): </a:t>
            </a:r>
          </a:p>
          <a:p>
            <a:pPr lvl="1"/>
            <a:r>
              <a:rPr lang="pt-BR" dirty="0" smtClean="0"/>
              <a:t>Redução da variabilidade glicêmica </a:t>
            </a:r>
          </a:p>
          <a:p>
            <a:pPr lvl="1"/>
            <a:r>
              <a:rPr lang="pt-BR" dirty="0" smtClean="0"/>
              <a:t>Redução de hipoglicemias (principalmente noturnas) </a:t>
            </a:r>
          </a:p>
          <a:p>
            <a:pPr lvl="1"/>
            <a:r>
              <a:rPr lang="pt-BR" dirty="0" smtClean="0"/>
              <a:t>Manutenção ou discreta melhora da A1C(Hemoglobina Glicada).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14282" y="5786454"/>
            <a:ext cx="792961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SOCIEDADE BRASILEIRA DE DIABETES. </a:t>
            </a:r>
            <a:r>
              <a:rPr lang="pt-BR" sz="1100" b="1" dirty="0" smtClean="0"/>
              <a:t>Revisão sobre análogos de insulina: indicações e recomendações para a disponibilização pelos serviços públicos de saúde posicionamento oficial sbd nº 01/2011</a:t>
            </a:r>
            <a:r>
              <a:rPr lang="pt-BR" sz="1100" dirty="0" smtClean="0"/>
              <a:t>. Fev. 2011.</a:t>
            </a:r>
          </a:p>
          <a:p>
            <a:endParaRPr lang="pt-BR" sz="1100" dirty="0"/>
          </a:p>
          <a:p>
            <a:r>
              <a:rPr lang="pt-BR" sz="1100" dirty="0" smtClean="0"/>
              <a:t>SOCIEDADE BRASILEIRA DE DIABETES. </a:t>
            </a:r>
            <a:r>
              <a:rPr lang="pt-BR" sz="1100" b="1" dirty="0" smtClean="0"/>
              <a:t>Diagnóstico e tratamento do diabetes tipo 1 atualização 2012.</a:t>
            </a:r>
            <a:r>
              <a:rPr lang="pt-BR" sz="1100" dirty="0" smtClean="0"/>
              <a:t>  Rio de Janeiro, Nov.2012.</a:t>
            </a:r>
            <a:endParaRPr lang="pt-BR" sz="1100" dirty="0"/>
          </a:p>
          <a:p>
            <a:endParaRPr lang="pt-BR" sz="1100" dirty="0" smtClean="0"/>
          </a:p>
          <a:p>
            <a:endParaRPr lang="pt-BR" sz="1100" dirty="0" smtClean="0"/>
          </a:p>
          <a:p>
            <a:endParaRPr lang="pt-BR" sz="1100" dirty="0" smtClean="0"/>
          </a:p>
          <a:p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00034" y="142852"/>
          <a:ext cx="8215370" cy="3225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185"/>
                <a:gridCol w="1728355"/>
                <a:gridCol w="1072014"/>
                <a:gridCol w="1400185"/>
                <a:gridCol w="2614631"/>
              </a:tblGrid>
              <a:tr h="468633">
                <a:tc>
                  <a:txBody>
                    <a:bodyPr/>
                    <a:lstStyle/>
                    <a:p>
                      <a:r>
                        <a:rPr lang="pt-BR" dirty="0" smtClean="0"/>
                        <a:t>Insulina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Início</a:t>
                      </a:r>
                      <a:r>
                        <a:rPr lang="pt-BR" baseline="0" dirty="0" smtClean="0"/>
                        <a:t> de 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Pico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Duração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Observações</a:t>
                      </a:r>
                      <a:endParaRPr lang="pt-BR" dirty="0"/>
                    </a:p>
                  </a:txBody>
                  <a:tcPr/>
                </a:tc>
              </a:tr>
              <a:tr h="820108">
                <a:tc>
                  <a:txBody>
                    <a:bodyPr/>
                    <a:lstStyle/>
                    <a:p>
                      <a:r>
                        <a:rPr lang="pt-BR" sz="1400" dirty="0" err="1" smtClean="0"/>
                        <a:t>Glargina</a:t>
                      </a:r>
                      <a:endParaRPr lang="pt-BR" sz="1400" dirty="0" smtClean="0"/>
                    </a:p>
                    <a:p>
                      <a:r>
                        <a:rPr lang="pt-BR" sz="1400" dirty="0" smtClean="0"/>
                        <a:t>“</a:t>
                      </a:r>
                      <a:r>
                        <a:rPr lang="pt-BR" sz="1400" dirty="0" err="1" smtClean="0"/>
                        <a:t>Lantus</a:t>
                      </a:r>
                      <a:r>
                        <a:rPr lang="pt-BR" sz="1400" dirty="0" smtClean="0"/>
                        <a:t>”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2-4 horas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    X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20-24</a:t>
                      </a:r>
                      <a:r>
                        <a:rPr lang="pt-BR" sz="1400" baseline="0" dirty="0" smtClean="0"/>
                        <a:t> horas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Usar 1x ao dia – horário fixo</a:t>
                      </a:r>
                    </a:p>
                    <a:p>
                      <a:r>
                        <a:rPr lang="pt-BR" sz="1400" dirty="0" smtClean="0"/>
                        <a:t>Não misturar com outras insulinas</a:t>
                      </a:r>
                      <a:endParaRPr lang="pt-BR" sz="1400" dirty="0"/>
                    </a:p>
                  </a:txBody>
                  <a:tcPr/>
                </a:tc>
              </a:tr>
              <a:tr h="820108">
                <a:tc>
                  <a:txBody>
                    <a:bodyPr/>
                    <a:lstStyle/>
                    <a:p>
                      <a:r>
                        <a:rPr lang="pt-BR" sz="1400" dirty="0" err="1" smtClean="0"/>
                        <a:t>Detemir</a:t>
                      </a:r>
                      <a:endParaRPr lang="pt-BR" sz="1400" dirty="0" smtClean="0"/>
                    </a:p>
                    <a:p>
                      <a:r>
                        <a:rPr lang="pt-BR" sz="1400" dirty="0" smtClean="0"/>
                        <a:t>“</a:t>
                      </a:r>
                      <a:r>
                        <a:rPr lang="pt-BR" sz="1400" dirty="0" err="1" smtClean="0"/>
                        <a:t>Levemir</a:t>
                      </a:r>
                      <a:r>
                        <a:rPr lang="pt-BR" sz="1400" dirty="0" smtClean="0"/>
                        <a:t>”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1-3 horas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6-8 horas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18-22 horas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Usar 1</a:t>
                      </a:r>
                      <a:r>
                        <a:rPr lang="pt-BR" sz="1400" baseline="0" dirty="0" smtClean="0"/>
                        <a:t> ou 2 x ao dia</a:t>
                      </a:r>
                    </a:p>
                    <a:p>
                      <a:r>
                        <a:rPr lang="pt-BR" sz="1400" b="1" baseline="0" dirty="0" smtClean="0"/>
                        <a:t>Menor ganho ponderal</a:t>
                      </a:r>
                    </a:p>
                    <a:p>
                      <a:r>
                        <a:rPr lang="pt-BR" sz="1400" baseline="0" dirty="0" smtClean="0"/>
                        <a:t>Não misturar com outras insulinas</a:t>
                      </a:r>
                      <a:endParaRPr lang="pt-BR" sz="1400" dirty="0"/>
                    </a:p>
                  </a:txBody>
                  <a:tcPr/>
                </a:tc>
              </a:tr>
              <a:tr h="820108">
                <a:tc>
                  <a:txBody>
                    <a:bodyPr/>
                    <a:lstStyle/>
                    <a:p>
                      <a:r>
                        <a:rPr lang="pt-BR" sz="1400" dirty="0" err="1" smtClean="0"/>
                        <a:t>Degludec</a:t>
                      </a:r>
                      <a:endParaRPr lang="pt-BR" sz="1400" dirty="0" smtClean="0"/>
                    </a:p>
                    <a:p>
                      <a:r>
                        <a:rPr lang="pt-BR" sz="1400" dirty="0" smtClean="0"/>
                        <a:t>“</a:t>
                      </a:r>
                      <a:r>
                        <a:rPr lang="pt-BR" sz="1400" dirty="0" err="1" smtClean="0"/>
                        <a:t>Tresiba</a:t>
                      </a:r>
                      <a:r>
                        <a:rPr lang="pt-BR" sz="1400" dirty="0" smtClean="0"/>
                        <a:t>”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 2 horas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     X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≥ 42 horas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Usar 1x ao dia</a:t>
                      </a:r>
                    </a:p>
                    <a:p>
                      <a:r>
                        <a:rPr lang="pt-BR" sz="1400" dirty="0" smtClean="0"/>
                        <a:t>Não</a:t>
                      </a:r>
                      <a:r>
                        <a:rPr lang="pt-BR" sz="1400" baseline="0" dirty="0" smtClean="0"/>
                        <a:t> misturar com outras insulinas</a:t>
                      </a:r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 descr="http://www.tiabeth.com/tiabeth/wp/artigos/files/2012/06/lantus_levemir.jpg"/>
          <p:cNvPicPr>
            <a:picLocks noChangeAspect="1" noChangeArrowheads="1"/>
          </p:cNvPicPr>
          <p:nvPr/>
        </p:nvPicPr>
        <p:blipFill>
          <a:blip r:embed="rId2"/>
          <a:srcRect t="3695" r="-1251"/>
          <a:stretch>
            <a:fillRect/>
          </a:stretch>
        </p:blipFill>
        <p:spPr bwMode="auto">
          <a:xfrm>
            <a:off x="785786" y="3643314"/>
            <a:ext cx="1571636" cy="1517298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428596" y="6072206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EMA ERUROPA. </a:t>
            </a:r>
            <a:r>
              <a:rPr lang="pt-BR" sz="1200" b="1" dirty="0" smtClean="0"/>
              <a:t>RESUMO DAS CARACTERÍSTICAS  DO MEDICAMENTO</a:t>
            </a:r>
            <a:r>
              <a:rPr lang="pt-BR" sz="1200" dirty="0" smtClean="0"/>
              <a:t>. Disponível em: </a:t>
            </a:r>
            <a:r>
              <a:rPr lang="pt-BR" sz="1200" dirty="0" smtClean="0">
                <a:hlinkClick r:id="rId3"/>
              </a:rPr>
              <a:t>http://www.ema.europa.eu/docs/pt_PT/document_library/EPAR_Product_Information/human/002498/WC500138940.pdf</a:t>
            </a:r>
            <a:r>
              <a:rPr lang="pt-BR" sz="1200" dirty="0" smtClean="0"/>
              <a:t>.</a:t>
            </a:r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14282" y="5143512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Figura 01 – Ampolas insulina </a:t>
            </a:r>
            <a:r>
              <a:rPr lang="pt-BR" sz="1200" dirty="0" err="1" smtClean="0"/>
              <a:t>detemir</a:t>
            </a:r>
            <a:r>
              <a:rPr lang="pt-BR" sz="1200" dirty="0" smtClean="0"/>
              <a:t> e </a:t>
            </a:r>
            <a:r>
              <a:rPr lang="pt-BR" sz="1200" dirty="0" err="1" smtClean="0"/>
              <a:t>Glargina</a:t>
            </a:r>
            <a:r>
              <a:rPr lang="pt-BR" sz="1200" dirty="0" smtClean="0"/>
              <a:t>. Disponível em:</a:t>
            </a:r>
            <a:r>
              <a:rPr lang="pt-BR" sz="1200" dirty="0" smtClean="0">
                <a:hlinkClick r:id="rId4"/>
              </a:rPr>
              <a:t>http://www.tiabeth.com/tiabeth/wp/artigos/2012/06/03/lantus-e-levemir-qual-e-a-diferenca</a:t>
            </a:r>
            <a:r>
              <a:rPr lang="pt-BR" dirty="0" smtClean="0">
                <a:hlinkClick r:id="rId4"/>
              </a:rPr>
              <a:t>/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6150" name="Picture 6" descr="http://www.farmakeutikoskosmos.gr/UserFiles/nea%20proionta/tresiba_mesa.jpg"/>
          <p:cNvPicPr>
            <a:picLocks noChangeAspect="1" noChangeArrowheads="1"/>
          </p:cNvPicPr>
          <p:nvPr/>
        </p:nvPicPr>
        <p:blipFill>
          <a:blip r:embed="rId5"/>
          <a:srcRect t="30556" r="-3528" b="27777"/>
          <a:stretch>
            <a:fillRect/>
          </a:stretch>
        </p:blipFill>
        <p:spPr bwMode="auto">
          <a:xfrm>
            <a:off x="4500562" y="3929066"/>
            <a:ext cx="3857633" cy="642942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4429124" y="4572008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Figura 02 – Caneta de insulina </a:t>
            </a:r>
            <a:r>
              <a:rPr lang="pt-BR" sz="1200" dirty="0" err="1" smtClean="0"/>
              <a:t>degludec</a:t>
            </a:r>
            <a:r>
              <a:rPr lang="pt-BR" sz="1200" dirty="0" smtClean="0"/>
              <a:t>. Disponível em:</a:t>
            </a:r>
            <a:r>
              <a:rPr lang="pt-BR" sz="1200" dirty="0" smtClean="0">
                <a:hlinkClick r:id="rId6"/>
              </a:rPr>
              <a:t>http://www.farmakeutikoskosmos.gr/article-f/tresiba-insulin-degludec-apo-th-novo/13788</a:t>
            </a:r>
            <a:r>
              <a:rPr lang="pt-BR" sz="1200" dirty="0" smtClean="0"/>
              <a:t>.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571472" y="642918"/>
          <a:ext cx="821537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122"/>
                <a:gridCol w="4286248"/>
              </a:tblGrid>
              <a:tr h="299402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Levemir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Lantus</a:t>
                      </a:r>
                      <a:endParaRPr lang="pt-BR" dirty="0"/>
                    </a:p>
                  </a:txBody>
                  <a:tcPr/>
                </a:tc>
              </a:tr>
              <a:tr h="2991826">
                <a:tc>
                  <a:txBody>
                    <a:bodyPr/>
                    <a:lstStyle/>
                    <a:p>
                      <a:r>
                        <a:rPr lang="pt-BR" b="1" dirty="0" err="1" smtClean="0"/>
                        <a:t>Detemir</a:t>
                      </a:r>
                      <a:endParaRPr lang="pt-BR" b="1" dirty="0" smtClean="0"/>
                    </a:p>
                    <a:p>
                      <a:r>
                        <a:rPr kumimoji="0" lang="pt-BR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Zinco</a:t>
                      </a:r>
                    </a:p>
                    <a:p>
                      <a:r>
                        <a:rPr kumimoji="0" lang="pt-BR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Manitol, </a:t>
                      </a:r>
                    </a:p>
                    <a:p>
                      <a:r>
                        <a:rPr kumimoji="0" lang="pt-BR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Ácido clorídrico ou hidróxido de sódio</a:t>
                      </a:r>
                    </a:p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pH Neutro – Frasco límpido</a:t>
                      </a:r>
                    </a:p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Permanece</a:t>
                      </a:r>
                      <a:r>
                        <a:rPr lang="pt-BR" baseline="0" dirty="0" smtClean="0"/>
                        <a:t> no tecido subcutâneo e depois se associa a albumina – início mais rápido, mas duração menor</a:t>
                      </a:r>
                    </a:p>
                    <a:p>
                      <a:endParaRPr lang="pt-BR" baseline="0" dirty="0" smtClean="0"/>
                    </a:p>
                    <a:p>
                      <a:r>
                        <a:rPr lang="pt-BR" baseline="0" dirty="0" smtClean="0"/>
                        <a:t>Picos entre 6 e 8 horas ( 2% não associados a albumina)</a:t>
                      </a:r>
                      <a:endParaRPr kumimoji="0" lang="pt-BR" b="0" i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pt-BR" b="0" i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pt-BR" b="0" i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pt-BR" b="0" i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err="1" smtClean="0"/>
                        <a:t>Glargarina</a:t>
                      </a:r>
                      <a:endParaRPr lang="pt-BR" b="1" dirty="0" smtClean="0"/>
                    </a:p>
                    <a:p>
                      <a:r>
                        <a:rPr kumimoji="0" lang="pt-BR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Zinco </a:t>
                      </a:r>
                    </a:p>
                    <a:p>
                      <a:r>
                        <a:rPr kumimoji="0" lang="pt-BR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Glicerol</a:t>
                      </a:r>
                    </a:p>
                    <a:p>
                      <a:r>
                        <a:rPr kumimoji="0" lang="pt-BR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Ácido clorídrico</a:t>
                      </a:r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r>
                        <a:rPr kumimoji="0" lang="pt-BR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pH =</a:t>
                      </a:r>
                      <a:r>
                        <a:rPr kumimoji="0" lang="pt-BR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pt-BR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kumimoji="0" lang="pt-BR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Frasco</a:t>
                      </a:r>
                      <a:r>
                        <a:rPr kumimoji="0" lang="pt-BR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claro</a:t>
                      </a:r>
                    </a:p>
                    <a:p>
                      <a:endParaRPr kumimoji="0" lang="pt-BR" b="0" i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pt-BR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 precipitado – maior duração e início mais lento</a:t>
                      </a:r>
                    </a:p>
                    <a:p>
                      <a:endParaRPr kumimoji="0" lang="pt-BR" b="0" i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pt-BR" b="0" i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pt-BR" b="0" i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pt-BR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Sem picos</a:t>
                      </a:r>
                    </a:p>
                    <a:p>
                      <a:endParaRPr lang="pt-BR" b="1" dirty="0" smtClean="0"/>
                    </a:p>
                    <a:p>
                      <a:endParaRPr lang="pt-BR" baseline="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http://www.tiabeth.com/tiabeth/wp/artigos/files/2012/06/lantus_levemir.jpg"/>
          <p:cNvPicPr>
            <a:picLocks noChangeAspect="1" noChangeArrowheads="1"/>
          </p:cNvPicPr>
          <p:nvPr/>
        </p:nvPicPr>
        <p:blipFill>
          <a:blip r:embed="rId2"/>
          <a:srcRect t="3695" r="-1251"/>
          <a:stretch>
            <a:fillRect/>
          </a:stretch>
        </p:blipFill>
        <p:spPr bwMode="auto">
          <a:xfrm>
            <a:off x="3786182" y="5000636"/>
            <a:ext cx="1428760" cy="1357322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</a:t>
            </a:r>
            <a:r>
              <a:rPr lang="pt-BR" sz="1200" b="1" dirty="0" err="1" smtClean="0"/>
              <a:t>Lantus</a:t>
            </a:r>
            <a:r>
              <a:rPr lang="pt-BR" sz="1200" b="1" dirty="0" smtClean="0"/>
              <a:t> e </a:t>
            </a:r>
            <a:r>
              <a:rPr lang="pt-BR" sz="1200" b="1" dirty="0" err="1" smtClean="0"/>
              <a:t>Detemir</a:t>
            </a:r>
            <a:r>
              <a:rPr lang="pt-BR" sz="1200" b="1" dirty="0" smtClean="0"/>
              <a:t> – qual a diferença? </a:t>
            </a:r>
            <a:r>
              <a:rPr lang="pt-BR" sz="1200" dirty="0" smtClean="0"/>
              <a:t>Disponível em: </a:t>
            </a:r>
            <a:r>
              <a:rPr lang="pt-BR" sz="1200" dirty="0" smtClean="0">
                <a:hlinkClick r:id="rId3"/>
              </a:rPr>
              <a:t>http://www.tiabeth.com/tiabeth/wp/artigos/2012/06/03/lantus-e-levemir-qual-e-a-diferenca/</a:t>
            </a:r>
            <a:r>
              <a:rPr lang="pt-BR" sz="1200" dirty="0" smtClean="0"/>
              <a:t>. 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Ação </a:t>
            </a:r>
            <a:r>
              <a:rPr lang="pt-BR" dirty="0" err="1" smtClean="0"/>
              <a:t>ultrarrápida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Administrada imediatamente antes das refeições.</a:t>
            </a:r>
          </a:p>
          <a:p>
            <a:endParaRPr lang="pt-BR" dirty="0" smtClean="0"/>
          </a:p>
          <a:p>
            <a:r>
              <a:rPr lang="pt-BR" dirty="0" smtClean="0"/>
              <a:t>Vantagens( comparando com R):</a:t>
            </a:r>
          </a:p>
          <a:p>
            <a:pPr lvl="1"/>
            <a:r>
              <a:rPr lang="pt-BR" dirty="0" smtClean="0"/>
              <a:t>Maior flexibilidade e conveniência para crianças e adolescentes</a:t>
            </a:r>
          </a:p>
          <a:p>
            <a:pPr lvl="1"/>
            <a:r>
              <a:rPr lang="pt-BR" dirty="0" smtClean="0"/>
              <a:t>Menos  hiperglicemias pós-prandiais</a:t>
            </a:r>
          </a:p>
          <a:p>
            <a:pPr lvl="1"/>
            <a:r>
              <a:rPr lang="pt-BR" dirty="0" smtClean="0"/>
              <a:t>Menor risco de hipoglicemias</a:t>
            </a:r>
          </a:p>
          <a:p>
            <a:pPr lvl="1"/>
            <a:r>
              <a:rPr lang="pt-BR" dirty="0" smtClean="0"/>
              <a:t>Redução discreta da hemoglobina glicada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14282" y="5643578"/>
            <a:ext cx="7929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SOCIEDADE BRASILEIRA DE DIABETES. </a:t>
            </a:r>
            <a:r>
              <a:rPr lang="pt-BR" sz="1100" b="1" dirty="0" smtClean="0"/>
              <a:t>Revisão sobre análogos de insulina: indicações e recomendações para a disponibilização pelos serviços públicos de saúde posicionamento oficial sbd nº 01/2011</a:t>
            </a:r>
            <a:r>
              <a:rPr lang="pt-BR" sz="1100" dirty="0" smtClean="0"/>
              <a:t>. Fev. 2011.</a:t>
            </a:r>
          </a:p>
          <a:p>
            <a:endParaRPr lang="pt-BR" sz="1100" dirty="0" smtClean="0"/>
          </a:p>
          <a:p>
            <a:r>
              <a:rPr lang="pt-BR" sz="1100" dirty="0" smtClean="0"/>
              <a:t>SOCIEDADE BRASILEIRA DE DIABETES. </a:t>
            </a:r>
            <a:r>
              <a:rPr lang="pt-BR" sz="1100" b="1" dirty="0" smtClean="0"/>
              <a:t>Diagnóstico e tratamento do diabetes tipo 1 atualização 2012.</a:t>
            </a:r>
            <a:r>
              <a:rPr lang="pt-BR" sz="1100" dirty="0" smtClean="0"/>
              <a:t>  Rio de Janeiro, Nov.2012.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1103</TotalTime>
  <Words>2504</Words>
  <Application>Microsoft Office PowerPoint</Application>
  <PresentationFormat>Apresentação na tela (4:3)</PresentationFormat>
  <Paragraphs>317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Balcão Envidraçado</vt:lpstr>
      <vt:lpstr>Tratamento farmacológico</vt:lpstr>
      <vt:lpstr>Insulina</vt:lpstr>
      <vt:lpstr>Apresentação do PowerPoint</vt:lpstr>
      <vt:lpstr>Análogos da insulina</vt:lpstr>
      <vt:lpstr>Classificação de acordo com o tempo de ação</vt:lpstr>
      <vt:lpstr>Ação prolongada</vt:lpstr>
      <vt:lpstr>Apresentação do PowerPoint</vt:lpstr>
      <vt:lpstr>Apresentação do PowerPoint</vt:lpstr>
      <vt:lpstr>Ação ultrarrápida</vt:lpstr>
      <vt:lpstr>Apresentação do PowerPoint</vt:lpstr>
      <vt:lpstr>pré-misturas de insulinas e análogos</vt:lpstr>
      <vt:lpstr>Apresentação do PowerPoint</vt:lpstr>
      <vt:lpstr>Técnicas de aplicação da insulina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Referências bibliográficas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Mariane</dc:creator>
  <cp:lastModifiedBy>Winuser</cp:lastModifiedBy>
  <cp:revision>115</cp:revision>
  <dcterms:created xsi:type="dcterms:W3CDTF">2015-04-21T18:01:24Z</dcterms:created>
  <dcterms:modified xsi:type="dcterms:W3CDTF">2016-09-15T20:45:29Z</dcterms:modified>
</cp:coreProperties>
</file>